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22"/>
  </p:notesMasterIdLst>
  <p:sldIdLst>
    <p:sldId id="312" r:id="rId2"/>
    <p:sldId id="1095" r:id="rId3"/>
    <p:sldId id="395" r:id="rId4"/>
    <p:sldId id="1098" r:id="rId5"/>
    <p:sldId id="801" r:id="rId6"/>
    <p:sldId id="1093" r:id="rId7"/>
    <p:sldId id="805" r:id="rId8"/>
    <p:sldId id="1099" r:id="rId9"/>
    <p:sldId id="781" r:id="rId10"/>
    <p:sldId id="273" r:id="rId11"/>
    <p:sldId id="732" r:id="rId12"/>
    <p:sldId id="736" r:id="rId13"/>
    <p:sldId id="271" r:id="rId14"/>
    <p:sldId id="717" r:id="rId15"/>
    <p:sldId id="711" r:id="rId16"/>
    <p:sldId id="1082" r:id="rId17"/>
    <p:sldId id="1083" r:id="rId18"/>
    <p:sldId id="742" r:id="rId19"/>
    <p:sldId id="1084" r:id="rId20"/>
    <p:sldId id="41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35" autoAdjust="0"/>
    <p:restoredTop sz="91507" autoAdjust="0"/>
  </p:normalViewPr>
  <p:slideViewPr>
    <p:cSldViewPr snapToGrid="0">
      <p:cViewPr varScale="1">
        <p:scale>
          <a:sx n="50" d="100"/>
          <a:sy n="50" d="100"/>
        </p:scale>
        <p:origin x="1176"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A6CA2E-0604-4EDB-8053-3782A52019C5}" type="datetimeFigureOut">
              <a:rPr kumimoji="1" lang="ja-JP" altLang="en-US" smtClean="0"/>
              <a:pPr/>
              <a:t>2023/11/26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5075C-F171-4B1E-8D23-6324AF49EEEC}" type="slidenum">
              <a:rPr kumimoji="1" lang="ja-JP" altLang="en-US" smtClean="0"/>
              <a:pPr/>
              <a:t>‹#›</a:t>
            </a:fld>
            <a:endParaRPr kumimoji="1" lang="ja-JP" altLang="en-US"/>
          </a:p>
        </p:txBody>
      </p:sp>
    </p:spTree>
    <p:extLst>
      <p:ext uri="{BB962C8B-B14F-4D97-AF65-F5344CB8AC3E}">
        <p14:creationId xmlns:p14="http://schemas.microsoft.com/office/powerpoint/2010/main" val="29731429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Ensure images are legible </a:t>
            </a:r>
          </a:p>
        </p:txBody>
      </p:sp>
      <p:sp>
        <p:nvSpPr>
          <p:cNvPr id="4" name="Slide Number Placeholder 3"/>
          <p:cNvSpPr>
            <a:spLocks noGrp="1"/>
          </p:cNvSpPr>
          <p:nvPr>
            <p:ph type="sldNum" sz="quarter" idx="5"/>
          </p:nvPr>
        </p:nvSpPr>
        <p:spPr/>
        <p:txBody>
          <a:bodyPr/>
          <a:lstStyle/>
          <a:p>
            <a:fld id="{9B20163D-3ACE-493F-B5BA-16167983EA1E}" type="slidenum">
              <a:rPr lang="en-AU" smtClean="0"/>
              <a:t>4</a:t>
            </a:fld>
            <a:endParaRPr lang="en-AU"/>
          </a:p>
        </p:txBody>
      </p:sp>
    </p:spTree>
    <p:extLst>
      <p:ext uri="{BB962C8B-B14F-4D97-AF65-F5344CB8AC3E}">
        <p14:creationId xmlns:p14="http://schemas.microsoft.com/office/powerpoint/2010/main" val="91159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a:xfrm>
            <a:off x="903288" y="739775"/>
            <a:ext cx="4924425" cy="3694113"/>
          </a:xfrm>
          <a:ln/>
        </p:spPr>
      </p:sp>
      <p:sp>
        <p:nvSpPr>
          <p:cNvPr id="4096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4096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E6EEF0BE-0283-407E-9EE0-1BEA73468B08}" type="slidenum">
              <a:rPr lang="ja-JP" altLang="en-US" smtClean="0">
                <a:latin typeface="Times New Roman" pitchFamily="18" charset="0"/>
              </a:rPr>
              <a:pPr eaLnBrk="1" hangingPunct="1"/>
              <a:t>7</a:t>
            </a:fld>
            <a:endParaRPr lang="ja-JP" altLang="en-US">
              <a:latin typeface="Times New Roman" pitchFamily="18" charset="0"/>
            </a:endParaRPr>
          </a:p>
        </p:txBody>
      </p:sp>
    </p:spTree>
    <p:extLst>
      <p:ext uri="{BB962C8B-B14F-4D97-AF65-F5344CB8AC3E}">
        <p14:creationId xmlns:p14="http://schemas.microsoft.com/office/powerpoint/2010/main" val="3367358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Ensure images are legible </a:t>
            </a:r>
          </a:p>
        </p:txBody>
      </p:sp>
      <p:sp>
        <p:nvSpPr>
          <p:cNvPr id="4" name="Slide Number Placeholder 3"/>
          <p:cNvSpPr>
            <a:spLocks noGrp="1"/>
          </p:cNvSpPr>
          <p:nvPr>
            <p:ph type="sldNum" sz="quarter" idx="5"/>
          </p:nvPr>
        </p:nvSpPr>
        <p:spPr/>
        <p:txBody>
          <a:bodyPr/>
          <a:lstStyle/>
          <a:p>
            <a:fld id="{9B20163D-3ACE-493F-B5BA-16167983EA1E}" type="slidenum">
              <a:rPr lang="en-AU" smtClean="0"/>
              <a:t>13</a:t>
            </a:fld>
            <a:endParaRPr lang="en-AU"/>
          </a:p>
        </p:txBody>
      </p:sp>
    </p:spTree>
    <p:extLst>
      <p:ext uri="{BB962C8B-B14F-4D97-AF65-F5344CB8AC3E}">
        <p14:creationId xmlns:p14="http://schemas.microsoft.com/office/powerpoint/2010/main" val="2512722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Ensure images are legible </a:t>
            </a:r>
          </a:p>
        </p:txBody>
      </p:sp>
      <p:sp>
        <p:nvSpPr>
          <p:cNvPr id="4" name="Slide Number Placeholder 3"/>
          <p:cNvSpPr>
            <a:spLocks noGrp="1"/>
          </p:cNvSpPr>
          <p:nvPr>
            <p:ph type="sldNum" sz="quarter" idx="5"/>
          </p:nvPr>
        </p:nvSpPr>
        <p:spPr/>
        <p:txBody>
          <a:bodyPr/>
          <a:lstStyle/>
          <a:p>
            <a:fld id="{9B20163D-3ACE-493F-B5BA-16167983EA1E}" type="slidenum">
              <a:rPr lang="en-AU" smtClean="0"/>
              <a:t>14</a:t>
            </a:fld>
            <a:endParaRPr lang="en-AU"/>
          </a:p>
        </p:txBody>
      </p:sp>
    </p:spTree>
    <p:extLst>
      <p:ext uri="{BB962C8B-B14F-4D97-AF65-F5344CB8AC3E}">
        <p14:creationId xmlns:p14="http://schemas.microsoft.com/office/powerpoint/2010/main" val="1981035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Ensure images are legible </a:t>
            </a:r>
          </a:p>
        </p:txBody>
      </p:sp>
      <p:sp>
        <p:nvSpPr>
          <p:cNvPr id="4" name="Slide Number Placeholder 3"/>
          <p:cNvSpPr>
            <a:spLocks noGrp="1"/>
          </p:cNvSpPr>
          <p:nvPr>
            <p:ph type="sldNum" sz="quarter" idx="5"/>
          </p:nvPr>
        </p:nvSpPr>
        <p:spPr/>
        <p:txBody>
          <a:bodyPr/>
          <a:lstStyle/>
          <a:p>
            <a:fld id="{9B20163D-3ACE-493F-B5BA-16167983EA1E}" type="slidenum">
              <a:rPr lang="en-AU" smtClean="0"/>
              <a:t>15</a:t>
            </a:fld>
            <a:endParaRPr lang="en-AU"/>
          </a:p>
        </p:txBody>
      </p:sp>
    </p:spTree>
    <p:extLst>
      <p:ext uri="{BB962C8B-B14F-4D97-AF65-F5344CB8AC3E}">
        <p14:creationId xmlns:p14="http://schemas.microsoft.com/office/powerpoint/2010/main" val="2409409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Ensure images are legible </a:t>
            </a:r>
          </a:p>
        </p:txBody>
      </p:sp>
      <p:sp>
        <p:nvSpPr>
          <p:cNvPr id="4" name="Slide Number Placeholder 3"/>
          <p:cNvSpPr>
            <a:spLocks noGrp="1"/>
          </p:cNvSpPr>
          <p:nvPr>
            <p:ph type="sldNum" sz="quarter" idx="5"/>
          </p:nvPr>
        </p:nvSpPr>
        <p:spPr/>
        <p:txBody>
          <a:bodyPr/>
          <a:lstStyle/>
          <a:p>
            <a:fld id="{9B20163D-3ACE-493F-B5BA-16167983EA1E}" type="slidenum">
              <a:rPr lang="en-AU" smtClean="0"/>
              <a:t>16</a:t>
            </a:fld>
            <a:endParaRPr lang="en-AU"/>
          </a:p>
        </p:txBody>
      </p:sp>
    </p:spTree>
    <p:extLst>
      <p:ext uri="{BB962C8B-B14F-4D97-AF65-F5344CB8AC3E}">
        <p14:creationId xmlns:p14="http://schemas.microsoft.com/office/powerpoint/2010/main" val="3667103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Ensure images are legible </a:t>
            </a:r>
          </a:p>
        </p:txBody>
      </p:sp>
      <p:sp>
        <p:nvSpPr>
          <p:cNvPr id="4" name="Slide Number Placeholder 3"/>
          <p:cNvSpPr>
            <a:spLocks noGrp="1"/>
          </p:cNvSpPr>
          <p:nvPr>
            <p:ph type="sldNum" sz="quarter" idx="5"/>
          </p:nvPr>
        </p:nvSpPr>
        <p:spPr/>
        <p:txBody>
          <a:bodyPr/>
          <a:lstStyle/>
          <a:p>
            <a:fld id="{9B20163D-3ACE-493F-B5BA-16167983EA1E}" type="slidenum">
              <a:rPr lang="en-AU" smtClean="0"/>
              <a:t>17</a:t>
            </a:fld>
            <a:endParaRPr lang="en-AU"/>
          </a:p>
        </p:txBody>
      </p:sp>
    </p:spTree>
    <p:extLst>
      <p:ext uri="{BB962C8B-B14F-4D97-AF65-F5344CB8AC3E}">
        <p14:creationId xmlns:p14="http://schemas.microsoft.com/office/powerpoint/2010/main" val="1306263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Ensure images are legible </a:t>
            </a:r>
          </a:p>
        </p:txBody>
      </p:sp>
      <p:sp>
        <p:nvSpPr>
          <p:cNvPr id="4" name="Slide Number Placeholder 3"/>
          <p:cNvSpPr>
            <a:spLocks noGrp="1"/>
          </p:cNvSpPr>
          <p:nvPr>
            <p:ph type="sldNum" sz="quarter" idx="5"/>
          </p:nvPr>
        </p:nvSpPr>
        <p:spPr/>
        <p:txBody>
          <a:bodyPr/>
          <a:lstStyle/>
          <a:p>
            <a:fld id="{9B20163D-3ACE-493F-B5BA-16167983EA1E}" type="slidenum">
              <a:rPr lang="en-AU" smtClean="0"/>
              <a:t>19</a:t>
            </a:fld>
            <a:endParaRPr lang="en-AU"/>
          </a:p>
        </p:txBody>
      </p:sp>
    </p:spTree>
    <p:extLst>
      <p:ext uri="{BB962C8B-B14F-4D97-AF65-F5344CB8AC3E}">
        <p14:creationId xmlns:p14="http://schemas.microsoft.com/office/powerpoint/2010/main" val="2805604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A45FF28-5A64-483E-84B4-9953848862D2}" type="slidenum">
              <a:rPr lang="en-US" altLang="ja-JP" smtClean="0">
                <a:ea typeface="ＭＳ Ｐゴシック" charset="-128"/>
              </a:rPr>
              <a:pPr/>
              <a:t>20</a:t>
            </a:fld>
            <a:endParaRPr lang="en-US" altLang="ja-JP">
              <a:ea typeface="ＭＳ Ｐゴシック" charset="-128"/>
            </a:endParaRPr>
          </a:p>
        </p:txBody>
      </p:sp>
      <p:sp>
        <p:nvSpPr>
          <p:cNvPr id="59395" name="Rectangle 2"/>
          <p:cNvSpPr>
            <a:spLocks noGrp="1" noRot="1" noChangeAspect="1" noChangeArrowheads="1" noTextEdit="1"/>
          </p:cNvSpPr>
          <p:nvPr>
            <p:ph type="sldImg"/>
          </p:nvPr>
        </p:nvSpPr>
        <p:spPr>
          <a:xfrm>
            <a:off x="903288" y="739775"/>
            <a:ext cx="4924425" cy="3694113"/>
          </a:xfrm>
          <a:ln/>
        </p:spPr>
      </p:sp>
      <p:sp>
        <p:nvSpPr>
          <p:cNvPr id="59396" name="Rectangle 3"/>
          <p:cNvSpPr>
            <a:spLocks noGrp="1" noChangeArrowheads="1"/>
          </p:cNvSpPr>
          <p:nvPr>
            <p:ph type="body" idx="1"/>
          </p:nvPr>
        </p:nvSpPr>
        <p:spPr>
          <a:xfrm>
            <a:off x="672625" y="4680268"/>
            <a:ext cx="5385752" cy="4434522"/>
          </a:xfrm>
          <a:noFill/>
          <a:ln/>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1122421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F716AC4-4B4E-4BCD-BF07-1FA006A705DC}" type="datetime1">
              <a:rPr kumimoji="1" lang="ja-JP" altLang="en-US" smtClean="0"/>
              <a:t>2023/11/26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38E015-FB28-4A23-80CC-627450F60BA8}" type="slidenum">
              <a:rPr kumimoji="1" lang="ja-JP" altLang="en-US" smtClean="0"/>
              <a:pPr/>
              <a:t>‹#›</a:t>
            </a:fld>
            <a:endParaRPr kumimoji="1" lang="ja-JP" altLang="en-US" dirty="0"/>
          </a:p>
        </p:txBody>
      </p:sp>
    </p:spTree>
    <p:extLst>
      <p:ext uri="{BB962C8B-B14F-4D97-AF65-F5344CB8AC3E}">
        <p14:creationId xmlns:p14="http://schemas.microsoft.com/office/powerpoint/2010/main" val="819913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863C68-36ED-4336-BCF9-322F8B7E430B}" type="datetime1">
              <a:rPr kumimoji="1" lang="ja-JP" altLang="en-US" smtClean="0"/>
              <a:t>2023/11/26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38E015-FB28-4A23-80CC-627450F60BA8}" type="slidenum">
              <a:rPr kumimoji="1" lang="ja-JP" altLang="en-US" smtClean="0"/>
              <a:pPr/>
              <a:t>‹#›</a:t>
            </a:fld>
            <a:endParaRPr kumimoji="1" lang="ja-JP" altLang="en-US"/>
          </a:p>
        </p:txBody>
      </p:sp>
    </p:spTree>
    <p:extLst>
      <p:ext uri="{BB962C8B-B14F-4D97-AF65-F5344CB8AC3E}">
        <p14:creationId xmlns:p14="http://schemas.microsoft.com/office/powerpoint/2010/main" val="4020269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029D5D7-9300-4D3F-9D80-802231B0C76B}" type="datetime1">
              <a:rPr kumimoji="1" lang="ja-JP" altLang="en-US" smtClean="0"/>
              <a:t>2023/11/26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38E015-FB28-4A23-80CC-627450F60BA8}" type="slidenum">
              <a:rPr kumimoji="1" lang="ja-JP" altLang="en-US" smtClean="0"/>
              <a:pPr/>
              <a:t>‹#›</a:t>
            </a:fld>
            <a:endParaRPr kumimoji="1" lang="ja-JP" altLang="en-US"/>
          </a:p>
        </p:txBody>
      </p:sp>
    </p:spTree>
    <p:extLst>
      <p:ext uri="{BB962C8B-B14F-4D97-AF65-F5344CB8AC3E}">
        <p14:creationId xmlns:p14="http://schemas.microsoft.com/office/powerpoint/2010/main" val="388236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F04D9DE-B55E-442E-8DD5-C99ACEA02053}" type="datetime1">
              <a:rPr kumimoji="1" lang="ja-JP" altLang="en-US" smtClean="0"/>
              <a:t>2023/11/26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38E015-FB28-4A23-80CC-627450F60BA8}" type="slidenum">
              <a:rPr kumimoji="1" lang="ja-JP" altLang="en-US" smtClean="0"/>
              <a:pPr/>
              <a:t>‹#›</a:t>
            </a:fld>
            <a:endParaRPr kumimoji="1" lang="ja-JP" altLang="en-US"/>
          </a:p>
        </p:txBody>
      </p:sp>
    </p:spTree>
    <p:extLst>
      <p:ext uri="{BB962C8B-B14F-4D97-AF65-F5344CB8AC3E}">
        <p14:creationId xmlns:p14="http://schemas.microsoft.com/office/powerpoint/2010/main" val="166718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9592A90-BB9B-4227-BEEC-A728CDB61D47}" type="datetime1">
              <a:rPr kumimoji="1" lang="ja-JP" altLang="en-US" smtClean="0"/>
              <a:t>2023/11/26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38E015-FB28-4A23-80CC-627450F60BA8}" type="slidenum">
              <a:rPr kumimoji="1" lang="ja-JP" altLang="en-US" smtClean="0"/>
              <a:pPr/>
              <a:t>‹#›</a:t>
            </a:fld>
            <a:endParaRPr kumimoji="1" lang="ja-JP" altLang="en-US"/>
          </a:p>
        </p:txBody>
      </p:sp>
    </p:spTree>
    <p:extLst>
      <p:ext uri="{BB962C8B-B14F-4D97-AF65-F5344CB8AC3E}">
        <p14:creationId xmlns:p14="http://schemas.microsoft.com/office/powerpoint/2010/main" val="102767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E64FC1F-089D-4CCB-B478-9EF3C00484AA}" type="datetime1">
              <a:rPr kumimoji="1" lang="ja-JP" altLang="en-US" smtClean="0"/>
              <a:t>2023/11/26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38E015-FB28-4A23-80CC-627450F60BA8}" type="slidenum">
              <a:rPr kumimoji="1" lang="ja-JP" altLang="en-US" smtClean="0"/>
              <a:pPr/>
              <a:t>‹#›</a:t>
            </a:fld>
            <a:endParaRPr kumimoji="1" lang="ja-JP" altLang="en-US"/>
          </a:p>
        </p:txBody>
      </p:sp>
    </p:spTree>
    <p:extLst>
      <p:ext uri="{BB962C8B-B14F-4D97-AF65-F5344CB8AC3E}">
        <p14:creationId xmlns:p14="http://schemas.microsoft.com/office/powerpoint/2010/main" val="941002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28CC051-364F-467D-91CA-68D40BC8BEC1}" type="datetime1">
              <a:rPr kumimoji="1" lang="ja-JP" altLang="en-US" smtClean="0"/>
              <a:t>2023/11/26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738E015-FB28-4A23-80CC-627450F60BA8}" type="slidenum">
              <a:rPr kumimoji="1" lang="ja-JP" altLang="en-US" smtClean="0"/>
              <a:pPr/>
              <a:t>‹#›</a:t>
            </a:fld>
            <a:endParaRPr kumimoji="1" lang="ja-JP" altLang="en-US"/>
          </a:p>
        </p:txBody>
      </p:sp>
    </p:spTree>
    <p:extLst>
      <p:ext uri="{BB962C8B-B14F-4D97-AF65-F5344CB8AC3E}">
        <p14:creationId xmlns:p14="http://schemas.microsoft.com/office/powerpoint/2010/main" val="2655587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A7CBD9F-65C2-4651-BD9F-CC1606C36334}" type="datetime1">
              <a:rPr kumimoji="1" lang="ja-JP" altLang="en-US" smtClean="0"/>
              <a:t>2023/11/26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738E015-FB28-4A23-80CC-627450F60BA8}" type="slidenum">
              <a:rPr kumimoji="1" lang="ja-JP" altLang="en-US" smtClean="0"/>
              <a:pPr/>
              <a:t>‹#›</a:t>
            </a:fld>
            <a:endParaRPr kumimoji="1" lang="ja-JP" altLang="en-US"/>
          </a:p>
        </p:txBody>
      </p:sp>
    </p:spTree>
    <p:extLst>
      <p:ext uri="{BB962C8B-B14F-4D97-AF65-F5344CB8AC3E}">
        <p14:creationId xmlns:p14="http://schemas.microsoft.com/office/powerpoint/2010/main" val="404868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CFCCF-3089-4AA9-819C-B04BFD78F168}" type="datetime1">
              <a:rPr kumimoji="1" lang="ja-JP" altLang="en-US" smtClean="0"/>
              <a:t>2023/11/26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738E015-FB28-4A23-80CC-627450F60BA8}" type="slidenum">
              <a:rPr kumimoji="1" lang="ja-JP" altLang="en-US" smtClean="0"/>
              <a:pPr/>
              <a:t>‹#›</a:t>
            </a:fld>
            <a:endParaRPr kumimoji="1" lang="ja-JP" altLang="en-US"/>
          </a:p>
        </p:txBody>
      </p:sp>
    </p:spTree>
    <p:extLst>
      <p:ext uri="{BB962C8B-B14F-4D97-AF65-F5344CB8AC3E}">
        <p14:creationId xmlns:p14="http://schemas.microsoft.com/office/powerpoint/2010/main" val="2949418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8DB84E2-5E9B-4DC9-B1D5-5A2138347582}" type="datetime1">
              <a:rPr kumimoji="1" lang="ja-JP" altLang="en-US" smtClean="0"/>
              <a:t>2023/11/26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38E015-FB28-4A23-80CC-627450F60BA8}" type="slidenum">
              <a:rPr kumimoji="1" lang="ja-JP" altLang="en-US" smtClean="0"/>
              <a:pPr/>
              <a:t>‹#›</a:t>
            </a:fld>
            <a:endParaRPr kumimoji="1" lang="ja-JP" altLang="en-US"/>
          </a:p>
        </p:txBody>
      </p:sp>
    </p:spTree>
    <p:extLst>
      <p:ext uri="{BB962C8B-B14F-4D97-AF65-F5344CB8AC3E}">
        <p14:creationId xmlns:p14="http://schemas.microsoft.com/office/powerpoint/2010/main" val="157556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B721E84-DFA7-4780-A5A4-3DEC858141BD}" type="datetime1">
              <a:rPr kumimoji="1" lang="ja-JP" altLang="en-US" smtClean="0"/>
              <a:t>2023/11/26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38E015-FB28-4A23-80CC-627450F60BA8}" type="slidenum">
              <a:rPr kumimoji="1" lang="ja-JP" altLang="en-US" smtClean="0"/>
              <a:pPr/>
              <a:t>‹#›</a:t>
            </a:fld>
            <a:endParaRPr kumimoji="1" lang="ja-JP" altLang="en-US"/>
          </a:p>
        </p:txBody>
      </p:sp>
    </p:spTree>
    <p:extLst>
      <p:ext uri="{BB962C8B-B14F-4D97-AF65-F5344CB8AC3E}">
        <p14:creationId xmlns:p14="http://schemas.microsoft.com/office/powerpoint/2010/main" val="940864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5701E-1D11-4D00-86B3-BD31772D4664}" type="datetime1">
              <a:rPr kumimoji="1" lang="ja-JP" altLang="en-US" smtClean="0"/>
              <a:t>2023/11/26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26301" y="6389961"/>
            <a:ext cx="2057400" cy="365125"/>
          </a:xfrm>
          <a:prstGeom prst="rect">
            <a:avLst/>
          </a:prstGeom>
        </p:spPr>
        <p:txBody>
          <a:bodyPr vert="horz" lIns="91440" tIns="45720" rIns="91440" bIns="45720" rtlCol="0" anchor="ctr"/>
          <a:lstStyle>
            <a:lvl1pPr algn="r">
              <a:defRPr sz="2800">
                <a:solidFill>
                  <a:schemeClr val="tx1"/>
                </a:solidFill>
              </a:defRPr>
            </a:lvl1pPr>
          </a:lstStyle>
          <a:p>
            <a:fld id="{5738E015-FB28-4A23-80CC-627450F60BA8}" type="slidenum">
              <a:rPr kumimoji="1" lang="ja-JP" altLang="en-US" smtClean="0"/>
              <a:pPr/>
              <a:t>‹#›</a:t>
            </a:fld>
            <a:endParaRPr kumimoji="1" lang="ja-JP" altLang="en-US" dirty="0"/>
          </a:p>
        </p:txBody>
      </p:sp>
    </p:spTree>
    <p:extLst>
      <p:ext uri="{BB962C8B-B14F-4D97-AF65-F5344CB8AC3E}">
        <p14:creationId xmlns:p14="http://schemas.microsoft.com/office/powerpoint/2010/main" val="139170901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pandora.mri-jma.go.jp/images/logo_L1.jpg" TargetMode="External"/><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https://pandora.mri-jma.go.jp/images/logo_L1.jpg" TargetMode="External"/><Relationship Id="rId5" Type="http://schemas.openxmlformats.org/officeDocument/2006/relationships/image" Target="../media/image1.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hyperlink" Target="https://public.emdat.be/"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hyperlink" Target="https://www.nhc.noaa.gov/data/tcr/index.php" TargetMode="External"/><Relationship Id="rId4" Type="http://schemas.openxmlformats.org/officeDocument/2006/relationships/hyperlink" Target="https://www.ncei.noaa.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022" y="2522616"/>
            <a:ext cx="8936849" cy="1470025"/>
          </a:xfrm>
        </p:spPr>
        <p:txBody>
          <a:bodyPr>
            <a:normAutofit/>
          </a:bodyPr>
          <a:lstStyle/>
          <a:p>
            <a:r>
              <a:rPr lang="en-GB" altLang="ja-JP" sz="4000" b="1" dirty="0">
                <a:solidFill>
                  <a:srgbClr val="0000FF"/>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Times New Roman" panose="02020603050405020304" pitchFamily="18" charset="0"/>
              </a:rPr>
              <a:t>Coastal Hazards and Risk Analysis</a:t>
            </a:r>
            <a:br>
              <a:rPr lang="en-GB" altLang="ja-JP" sz="3600" dirty="0">
                <a:solidFill>
                  <a:srgbClr val="0000FF"/>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Times New Roman" panose="02020603050405020304" pitchFamily="18" charset="0"/>
              </a:rPr>
            </a:br>
            <a:endParaRPr kumimoji="1" lang="ja-JP" altLang="en-US" sz="36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1" name="Picture 2">
            <a:extLst>
              <a:ext uri="{FF2B5EF4-FFF2-40B4-BE49-F238E27FC236}">
                <a16:creationId xmlns:a16="http://schemas.microsoft.com/office/drawing/2014/main" id="{EF45D5CD-A146-A027-37F9-9546AF59E7C7}"/>
              </a:ext>
            </a:extLst>
          </p:cNvPr>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57129" y="4570022"/>
            <a:ext cx="1123277" cy="112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29" descr="jmalogo-cm">
            <a:extLst>
              <a:ext uri="{FF2B5EF4-FFF2-40B4-BE49-F238E27FC236}">
                <a16:creationId xmlns:a16="http://schemas.microsoft.com/office/drawing/2014/main" id="{8B6F52AB-5318-952E-3EB9-AA599FFE6F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3645" y="4413756"/>
            <a:ext cx="1123277" cy="112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26C9D9FB-7D36-B21C-1AC8-29E6BBEC5BF8}"/>
              </a:ext>
            </a:extLst>
          </p:cNvPr>
          <p:cNvSpPr txBox="1">
            <a:spLocks noChangeArrowheads="1"/>
          </p:cNvSpPr>
          <p:nvPr/>
        </p:nvSpPr>
        <p:spPr bwMode="auto">
          <a:xfrm>
            <a:off x="4229100" y="665665"/>
            <a:ext cx="4914900" cy="82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r">
              <a:buNone/>
            </a:pPr>
            <a:r>
              <a:rPr lang="en-US" altLang="ja-JP" sz="1400" b="1" i="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ESCAP/WMO Typhoon Committee</a:t>
            </a:r>
          </a:p>
          <a:p>
            <a:pPr algn="r">
              <a:buNone/>
            </a:pPr>
            <a:r>
              <a:rPr lang="en-US" altLang="ja-JP" sz="1400" b="1" i="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18th Integrated</a:t>
            </a:r>
            <a:r>
              <a:rPr lang="ja-JP" altLang="en-US" sz="14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ja-JP" sz="1400" b="1" i="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Workshop / 4th TRCG Forum</a:t>
            </a:r>
          </a:p>
          <a:p>
            <a:pPr algn="r">
              <a:buNone/>
            </a:pPr>
            <a:r>
              <a:rPr lang="en-US" altLang="ja-JP" sz="1400" b="1" i="1" strike="noStrike" baseline="0"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ESCAP Conference Center, Bangkok, Thailand</a:t>
            </a:r>
            <a:endParaRPr lang="en-US" altLang="ja-JP" sz="1400" b="1" i="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図 8">
            <a:extLst>
              <a:ext uri="{FF2B5EF4-FFF2-40B4-BE49-F238E27FC236}">
                <a16:creationId xmlns:a16="http://schemas.microsoft.com/office/drawing/2014/main" id="{4748A392-19D0-781C-00FA-67C55FD88BC6}"/>
              </a:ext>
            </a:extLst>
          </p:cNvPr>
          <p:cNvPicPr>
            <a:picLocks noChangeAspect="1"/>
          </p:cNvPicPr>
          <p:nvPr/>
        </p:nvPicPr>
        <p:blipFill>
          <a:blip r:embed="rId5"/>
          <a:stretch>
            <a:fillRect/>
          </a:stretch>
        </p:blipFill>
        <p:spPr>
          <a:xfrm>
            <a:off x="157129" y="218958"/>
            <a:ext cx="3337471" cy="1066816"/>
          </a:xfrm>
          <a:prstGeom prst="rect">
            <a:avLst/>
          </a:prstGeom>
        </p:spPr>
      </p:pic>
      <p:pic>
        <p:nvPicPr>
          <p:cNvPr id="16" name="図 15">
            <a:extLst>
              <a:ext uri="{FF2B5EF4-FFF2-40B4-BE49-F238E27FC236}">
                <a16:creationId xmlns:a16="http://schemas.microsoft.com/office/drawing/2014/main" id="{26E9F6C1-0196-86AD-7F07-2D408B9355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5967" y="104565"/>
            <a:ext cx="1587069" cy="495819"/>
          </a:xfrm>
          <a:prstGeom prst="rect">
            <a:avLst/>
          </a:prstGeom>
        </p:spPr>
      </p:pic>
      <p:pic>
        <p:nvPicPr>
          <p:cNvPr id="18" name="図 17">
            <a:extLst>
              <a:ext uri="{FF2B5EF4-FFF2-40B4-BE49-F238E27FC236}">
                <a16:creationId xmlns:a16="http://schemas.microsoft.com/office/drawing/2014/main" id="{0B4E228F-B541-75A9-AF1D-8DF22A4D24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57180" y="0"/>
            <a:ext cx="619880" cy="701923"/>
          </a:xfrm>
          <a:prstGeom prst="rect">
            <a:avLst/>
          </a:prstGeom>
        </p:spPr>
      </p:pic>
      <p:sp>
        <p:nvSpPr>
          <p:cNvPr id="20" name="テキスト ボックス 19">
            <a:extLst>
              <a:ext uri="{FF2B5EF4-FFF2-40B4-BE49-F238E27FC236}">
                <a16:creationId xmlns:a16="http://schemas.microsoft.com/office/drawing/2014/main" id="{2B519C81-CED8-0B77-52C2-EAD02A3B6FC5}"/>
              </a:ext>
            </a:extLst>
          </p:cNvPr>
          <p:cNvSpPr txBox="1"/>
          <p:nvPr/>
        </p:nvSpPr>
        <p:spPr>
          <a:xfrm>
            <a:off x="157129" y="1671108"/>
            <a:ext cx="9217449" cy="830997"/>
          </a:xfrm>
          <a:prstGeom prst="rect">
            <a:avLst/>
          </a:prstGeom>
          <a:noFill/>
        </p:spPr>
        <p:txBody>
          <a:bodyPr wrap="square">
            <a:spAutoFit/>
          </a:bodyPr>
          <a:lstStyle/>
          <a:p>
            <a:pPr algn="ctr"/>
            <a:r>
              <a:rPr lang="en-US" altLang="ja-JP" sz="1600" b="0" i="1" u="none" strike="noStrike" baseline="0" dirty="0">
                <a:solidFill>
                  <a:srgbClr val="1F4E79"/>
                </a:solidFill>
              </a:rPr>
              <a:t>“Early Warnings for All Through Enhancement of Typhoon Standard Operating Procedures (SOP)”</a:t>
            </a:r>
          </a:p>
          <a:p>
            <a:pPr algn="ctr"/>
            <a:r>
              <a:rPr lang="en-US" altLang="ja-JP" sz="1600" b="0" i="1" u="none" strike="noStrike" baseline="0" dirty="0">
                <a:solidFill>
                  <a:srgbClr val="1F4E79"/>
                </a:solidFill>
              </a:rPr>
              <a:t>&amp; </a:t>
            </a:r>
          </a:p>
          <a:p>
            <a:pPr algn="ctr"/>
            <a:r>
              <a:rPr lang="en-US" altLang="ja-JP" sz="1600" b="0" i="1" u="none" strike="noStrike" baseline="0" dirty="0">
                <a:solidFill>
                  <a:srgbClr val="1F4E79"/>
                </a:solidFill>
              </a:rPr>
              <a:t>" Towards a Typhoon Resilient Society "</a:t>
            </a:r>
            <a:endParaRPr lang="en-GB" sz="1600" i="1" dirty="0"/>
          </a:p>
        </p:txBody>
      </p:sp>
      <p:sp>
        <p:nvSpPr>
          <p:cNvPr id="23" name="字幕 22">
            <a:extLst>
              <a:ext uri="{FF2B5EF4-FFF2-40B4-BE49-F238E27FC236}">
                <a16:creationId xmlns:a16="http://schemas.microsoft.com/office/drawing/2014/main" id="{1F2794CF-7991-BEAA-1256-6429425463A3}"/>
              </a:ext>
            </a:extLst>
          </p:cNvPr>
          <p:cNvSpPr>
            <a:spLocks noGrp="1"/>
          </p:cNvSpPr>
          <p:nvPr>
            <p:ph type="subTitle" idx="1"/>
          </p:nvPr>
        </p:nvSpPr>
        <p:spPr>
          <a:xfrm>
            <a:off x="1143000" y="4247643"/>
            <a:ext cx="6858000" cy="1878498"/>
          </a:xfrm>
        </p:spPr>
        <p:txBody>
          <a:bodyPr>
            <a:normAutofit fontScale="70000" lnSpcReduction="20000"/>
          </a:bodyPr>
          <a:lstStyle/>
          <a:p>
            <a:pPr>
              <a:lnSpc>
                <a:spcPct val="80000"/>
              </a:lnSpc>
            </a:pPr>
            <a:r>
              <a:rPr lang="en-US" altLang="ja-JP" sz="2300" dirty="0" err="1">
                <a:solidFill>
                  <a:schemeClr val="tx1"/>
                </a:solidFill>
                <a:latin typeface="Arial" panose="020B0604020202020204" pitchFamily="34" charset="0"/>
                <a:cs typeface="Arial" panose="020B0604020202020204" pitchFamily="34" charset="0"/>
              </a:rPr>
              <a:t>Nadao</a:t>
            </a:r>
            <a:r>
              <a:rPr lang="en-US" altLang="ja-JP" sz="2300" dirty="0">
                <a:solidFill>
                  <a:schemeClr val="tx1"/>
                </a:solidFill>
                <a:latin typeface="Arial" panose="020B0604020202020204" pitchFamily="34" charset="0"/>
                <a:cs typeface="Arial" panose="020B0604020202020204" pitchFamily="34" charset="0"/>
              </a:rPr>
              <a:t> Kohno</a:t>
            </a:r>
            <a:br>
              <a:rPr lang="en-US" altLang="ja-JP" sz="2300" dirty="0">
                <a:solidFill>
                  <a:schemeClr val="tx1"/>
                </a:solidFill>
                <a:latin typeface="Arial" panose="020B0604020202020204" pitchFamily="34" charset="0"/>
                <a:cs typeface="Arial" panose="020B0604020202020204" pitchFamily="34" charset="0"/>
              </a:rPr>
            </a:br>
            <a:endParaRPr lang="en-US" altLang="ja-JP" sz="2300" dirty="0">
              <a:solidFill>
                <a:schemeClr val="tx1"/>
              </a:solidFill>
              <a:latin typeface="Arial" panose="020B0604020202020204" pitchFamily="34" charset="0"/>
              <a:cs typeface="Arial" panose="020B0604020202020204" pitchFamily="34" charset="0"/>
            </a:endParaRPr>
          </a:p>
          <a:p>
            <a:pPr>
              <a:lnSpc>
                <a:spcPct val="80000"/>
              </a:lnSpc>
            </a:pPr>
            <a:r>
              <a:rPr lang="en-US" altLang="ja-JP" sz="2300" dirty="0">
                <a:solidFill>
                  <a:schemeClr val="tx1"/>
                </a:solidFill>
                <a:latin typeface="Arial" panose="020B0604020202020204" pitchFamily="34" charset="0"/>
                <a:cs typeface="Arial" panose="020B0604020202020204" pitchFamily="34" charset="0"/>
              </a:rPr>
              <a:t>The Third Laboratory, </a:t>
            </a:r>
          </a:p>
          <a:p>
            <a:pPr>
              <a:lnSpc>
                <a:spcPct val="80000"/>
              </a:lnSpc>
            </a:pPr>
            <a:r>
              <a:rPr lang="en-US" altLang="ja-JP" sz="2300" dirty="0">
                <a:solidFill>
                  <a:schemeClr val="tx1"/>
                </a:solidFill>
                <a:latin typeface="Arial" panose="020B0604020202020204" pitchFamily="34" charset="0"/>
                <a:cs typeface="Arial" panose="020B0604020202020204" pitchFamily="34" charset="0"/>
              </a:rPr>
              <a:t>Department of Applied Meteorology Research,</a:t>
            </a:r>
          </a:p>
          <a:p>
            <a:pPr>
              <a:lnSpc>
                <a:spcPct val="80000"/>
              </a:lnSpc>
            </a:pPr>
            <a:r>
              <a:rPr lang="en-US" altLang="ja-JP" sz="2300" dirty="0">
                <a:solidFill>
                  <a:schemeClr val="tx1"/>
                </a:solidFill>
                <a:latin typeface="Arial" panose="020B0604020202020204" pitchFamily="34" charset="0"/>
                <a:cs typeface="Arial" panose="020B0604020202020204" pitchFamily="34" charset="0"/>
              </a:rPr>
              <a:t>Meteorological Research Institute, JMA</a:t>
            </a:r>
          </a:p>
          <a:p>
            <a:pPr>
              <a:lnSpc>
                <a:spcPct val="80000"/>
              </a:lnSpc>
            </a:pPr>
            <a:endParaRPr lang="en-US" altLang="ja-JP" sz="2300" dirty="0">
              <a:solidFill>
                <a:schemeClr val="tx1"/>
              </a:solidFill>
              <a:latin typeface="Arial" panose="020B0604020202020204" pitchFamily="34" charset="0"/>
              <a:cs typeface="Arial" panose="020B0604020202020204" pitchFamily="34" charset="0"/>
            </a:endParaRPr>
          </a:p>
          <a:p>
            <a:pPr>
              <a:lnSpc>
                <a:spcPct val="80000"/>
              </a:lnSpc>
            </a:pPr>
            <a:r>
              <a:rPr lang="en-US" altLang="ja-JP" sz="2300" dirty="0">
                <a:solidFill>
                  <a:schemeClr val="tx1"/>
                </a:solidFill>
                <a:latin typeface="Arial" panose="020B0604020202020204" pitchFamily="34" charset="0"/>
                <a:cs typeface="Arial" panose="020B0604020202020204" pitchFamily="34" charset="0"/>
              </a:rPr>
              <a:t>nkohno@mri-jma.go.jp; nkono@met.kishou.go.jp </a:t>
            </a:r>
            <a:endParaRPr lang="ja-JP" altLang="en-US" sz="2300" dirty="0">
              <a:solidFill>
                <a:schemeClr val="tx1"/>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73352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66713"/>
            <a:ext cx="8229600" cy="811212"/>
          </a:xfrm>
        </p:spPr>
        <p:txBody>
          <a:bodyPr>
            <a:normAutofit/>
          </a:bodyPr>
          <a:lstStyle/>
          <a:p>
            <a:pPr algn="ctr" eaLnBrk="1" hangingPunct="1"/>
            <a:r>
              <a:rPr lang="en-US" altLang="ja-JP" sz="4000" b="1" dirty="0">
                <a:solidFill>
                  <a:srgbClr val="002060"/>
                </a:solidFill>
                <a:latin typeface="+mn-lt"/>
              </a:rPr>
              <a:t>Other factors to be considered</a:t>
            </a:r>
          </a:p>
        </p:txBody>
      </p:sp>
      <p:sp>
        <p:nvSpPr>
          <p:cNvPr id="15363" name="Rectangle 3"/>
          <p:cNvSpPr>
            <a:spLocks noGrp="1" noChangeArrowheads="1"/>
          </p:cNvSpPr>
          <p:nvPr>
            <p:ph type="body" idx="1"/>
          </p:nvPr>
        </p:nvSpPr>
        <p:spPr>
          <a:xfrm>
            <a:off x="457200" y="1253330"/>
            <a:ext cx="8483600" cy="5477669"/>
          </a:xfrm>
        </p:spPr>
        <p:txBody>
          <a:bodyPr>
            <a:normAutofit fontScale="92500" lnSpcReduction="20000"/>
          </a:bodyPr>
          <a:lstStyle/>
          <a:p>
            <a:pPr marL="0" indent="0" eaLnBrk="1" hangingPunct="1">
              <a:buNone/>
            </a:pPr>
            <a:r>
              <a:rPr lang="en-US" altLang="ja-JP" sz="2800" dirty="0">
                <a:latin typeface="Times New Roman" pitchFamily="18" charset="0"/>
                <a:ea typeface="ＭＳ Ｐ明朝" pitchFamily="18" charset="-128"/>
                <a:cs typeface="Times New Roman" pitchFamily="18" charset="0"/>
              </a:rPr>
              <a:t>To access marine hazard risks, the following factors should be considered, although the necessities of them much varies among local conditions.</a:t>
            </a:r>
          </a:p>
          <a:p>
            <a:pPr marL="0" indent="0" eaLnBrk="1" hangingPunct="1">
              <a:buNone/>
            </a:pPr>
            <a:endParaRPr lang="en-US" altLang="ja-JP" sz="2800" dirty="0">
              <a:latin typeface="Times New Roman" pitchFamily="18" charset="0"/>
              <a:ea typeface="ＭＳ Ｐ明朝" pitchFamily="18" charset="-128"/>
              <a:cs typeface="Times New Roman" pitchFamily="18" charset="0"/>
            </a:endParaRPr>
          </a:p>
          <a:p>
            <a:pPr eaLnBrk="1" hangingPunct="1"/>
            <a:r>
              <a:rPr lang="en-US" altLang="ja-JP" sz="2800" dirty="0">
                <a:latin typeface="Times New Roman" pitchFamily="18" charset="0"/>
                <a:ea typeface="ＭＳ Ｐ明朝" pitchFamily="18" charset="-128"/>
                <a:cs typeface="Times New Roman" pitchFamily="18" charset="0"/>
              </a:rPr>
              <a:t>Astronomical tide</a:t>
            </a:r>
          </a:p>
          <a:p>
            <a:pPr eaLnBrk="1" hangingPunct="1"/>
            <a:r>
              <a:rPr lang="en-US" altLang="ja-JP" dirty="0">
                <a:latin typeface="Times New Roman" pitchFamily="18" charset="0"/>
                <a:ea typeface="ＭＳ Ｐ明朝" pitchFamily="18" charset="-128"/>
                <a:cs typeface="Times New Roman" pitchFamily="18" charset="0"/>
              </a:rPr>
              <a:t>Ocean waves (wave setup/runup)</a:t>
            </a:r>
          </a:p>
          <a:p>
            <a:pPr eaLnBrk="1" hangingPunct="1"/>
            <a:r>
              <a:rPr lang="en-US" altLang="ja-JP" sz="2800" dirty="0">
                <a:latin typeface="Times New Roman" pitchFamily="18" charset="0"/>
                <a:ea typeface="ＭＳ Ｐ明朝" pitchFamily="18" charset="-128"/>
                <a:cs typeface="Times New Roman" pitchFamily="18" charset="0"/>
              </a:rPr>
              <a:t>River flows (floods)</a:t>
            </a:r>
          </a:p>
          <a:p>
            <a:pPr eaLnBrk="1" hangingPunct="1"/>
            <a:r>
              <a:rPr lang="en-US" altLang="ja-JP" dirty="0">
                <a:latin typeface="Times New Roman" pitchFamily="18" charset="0"/>
                <a:ea typeface="ＭＳ Ｐ明朝" pitchFamily="18" charset="-128"/>
                <a:cs typeface="Times New Roman" pitchFamily="18" charset="0"/>
              </a:rPr>
              <a:t>Oceanographic condition</a:t>
            </a:r>
          </a:p>
          <a:p>
            <a:pPr eaLnBrk="1" hangingPunct="1"/>
            <a:r>
              <a:rPr lang="en-US" altLang="ja-JP" sz="2800" dirty="0">
                <a:latin typeface="Times New Roman" pitchFamily="18" charset="0"/>
                <a:ea typeface="ＭＳ Ｐ明朝" pitchFamily="18" charset="-128"/>
                <a:cs typeface="Times New Roman" pitchFamily="18" charset="0"/>
              </a:rPr>
              <a:t>Sea Ice interactions</a:t>
            </a:r>
          </a:p>
          <a:p>
            <a:pPr eaLnBrk="1" hangingPunct="1"/>
            <a:endParaRPr lang="en-US" altLang="ja-JP" dirty="0">
              <a:latin typeface="Times New Roman" pitchFamily="18" charset="0"/>
              <a:ea typeface="ＭＳ Ｐ明朝" pitchFamily="18" charset="-128"/>
              <a:cs typeface="Times New Roman" pitchFamily="18" charset="0"/>
            </a:endParaRPr>
          </a:p>
          <a:p>
            <a:pPr marL="0" indent="0" eaLnBrk="1" hangingPunct="1">
              <a:buNone/>
            </a:pPr>
            <a:r>
              <a:rPr lang="en-US" altLang="ja-JP" b="1" i="1" dirty="0">
                <a:solidFill>
                  <a:srgbClr val="0000FF"/>
                </a:solidFill>
                <a:latin typeface="Times New Roman" pitchFamily="18" charset="0"/>
                <a:ea typeface="ＭＳ Ｐ明朝" pitchFamily="18" charset="-128"/>
                <a:cs typeface="Times New Roman" pitchFamily="18" charset="0"/>
              </a:rPr>
              <a:t>However, it is important to note that storm surges (and related phenomena) are  dependent on typhoon conditions, and accuracy of typhoon condition is placed as the first priority.</a:t>
            </a:r>
          </a:p>
          <a:p>
            <a:pPr marL="0" indent="0" eaLnBrk="1" hangingPunct="1">
              <a:buNone/>
            </a:pPr>
            <a:r>
              <a:rPr lang="en-US" altLang="ja-JP" dirty="0">
                <a:latin typeface="Times New Roman" pitchFamily="18" charset="0"/>
                <a:ea typeface="ＭＳ Ｐ明朝" pitchFamily="18" charset="-128"/>
                <a:cs typeface="Times New Roman" pitchFamily="18" charset="0"/>
              </a:rPr>
              <a:t>  </a:t>
            </a:r>
          </a:p>
          <a:p>
            <a:pPr eaLnBrk="1" hangingPunct="1"/>
            <a:endParaRPr lang="en-US" altLang="ja-JP" sz="2800" dirty="0">
              <a:latin typeface="Times New Roman" pitchFamily="18" charset="0"/>
              <a:ea typeface="ＭＳ Ｐ明朝" pitchFamily="18" charset="-128"/>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980728"/>
          </a:xfrm>
        </p:spPr>
        <p:txBody>
          <a:bodyPr>
            <a:normAutofit/>
          </a:bodyPr>
          <a:lstStyle/>
          <a:p>
            <a:pPr algn="ctr"/>
            <a:r>
              <a:rPr kumimoji="1" lang="en-US" altLang="ja-JP" b="1" dirty="0">
                <a:solidFill>
                  <a:srgbClr val="002060"/>
                </a:solidFill>
                <a:effectLst>
                  <a:outerShdw blurRad="38100" dist="38100" dir="2700000" algn="tl">
                    <a:srgbClr val="000000">
                      <a:alpha val="43137"/>
                    </a:srgbClr>
                  </a:outerShdw>
                </a:effectLst>
                <a:latin typeface="+mn-lt"/>
              </a:rPr>
              <a:t>Flow of storm surge information</a:t>
            </a:r>
            <a:endParaRPr kumimoji="1" lang="ja-JP" altLang="en-US" dirty="0">
              <a:effectLst>
                <a:outerShdw blurRad="38100" dist="38100" dir="2700000" algn="tl">
                  <a:srgbClr val="000000">
                    <a:alpha val="43137"/>
                  </a:srgbClr>
                </a:outerShdw>
              </a:effectLst>
              <a:latin typeface="+mn-lt"/>
            </a:endParaRPr>
          </a:p>
        </p:txBody>
      </p:sp>
      <p:sp>
        <p:nvSpPr>
          <p:cNvPr id="4" name="テキスト ボックス 3"/>
          <p:cNvSpPr txBox="1"/>
          <p:nvPr/>
        </p:nvSpPr>
        <p:spPr>
          <a:xfrm>
            <a:off x="93792" y="3264869"/>
            <a:ext cx="2627784" cy="1292662"/>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ü"/>
            </a:pPr>
            <a:r>
              <a:rPr lang="en-US" altLang="ja-JP" sz="2000" i="1" dirty="0"/>
              <a:t>Accurate analysis?</a:t>
            </a:r>
          </a:p>
          <a:p>
            <a:pPr marL="285750" indent="-285750">
              <a:buFont typeface="Wingdings" panose="05000000000000000000" pitchFamily="2" charset="2"/>
              <a:buChar char="ü"/>
            </a:pPr>
            <a:r>
              <a:rPr lang="en-US" altLang="ja-JP" sz="2000" i="1" dirty="0"/>
              <a:t>Reliable forecast?</a:t>
            </a:r>
          </a:p>
          <a:p>
            <a:pPr marL="285750" indent="-285750">
              <a:buFont typeface="Wingdings" panose="05000000000000000000" pitchFamily="2" charset="2"/>
              <a:buChar char="ü"/>
            </a:pPr>
            <a:r>
              <a:rPr lang="en-US" altLang="ja-JP" sz="2000" i="1" dirty="0"/>
              <a:t>Detailed contents? </a:t>
            </a:r>
          </a:p>
          <a:p>
            <a:endParaRPr kumimoji="1" lang="ja-JP" altLang="en-US" dirty="0"/>
          </a:p>
        </p:txBody>
      </p:sp>
      <p:sp>
        <p:nvSpPr>
          <p:cNvPr id="6" name="テキスト ボックス 5"/>
          <p:cNvSpPr txBox="1"/>
          <p:nvPr/>
        </p:nvSpPr>
        <p:spPr>
          <a:xfrm>
            <a:off x="3095836" y="3264869"/>
            <a:ext cx="2691916" cy="3477875"/>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ü"/>
            </a:pPr>
            <a:r>
              <a:rPr lang="en-US" altLang="ja-JP" sz="2000" i="1" dirty="0"/>
              <a:t>Accurate model?</a:t>
            </a:r>
          </a:p>
          <a:p>
            <a:pPr marL="285750" indent="-285750">
              <a:buFont typeface="Wingdings" panose="05000000000000000000" pitchFamily="2" charset="2"/>
              <a:buChar char="ü"/>
            </a:pPr>
            <a:r>
              <a:rPr lang="en-US" altLang="ja-JP" sz="2000" i="1" dirty="0"/>
              <a:t>Detailed conditions can be resolved?</a:t>
            </a:r>
          </a:p>
          <a:p>
            <a:pPr marL="285750" indent="-285750">
              <a:buFont typeface="Wingdings" panose="05000000000000000000" pitchFamily="2" charset="2"/>
              <a:buChar char="ü"/>
            </a:pPr>
            <a:r>
              <a:rPr lang="en-US" altLang="ja-JP" sz="2000" i="1" dirty="0"/>
              <a:t>Necessary factors are included?</a:t>
            </a:r>
          </a:p>
          <a:p>
            <a:endParaRPr lang="en-US" altLang="ja-JP" sz="2000" dirty="0"/>
          </a:p>
          <a:p>
            <a:pPr marL="285750" indent="-285750">
              <a:buFont typeface="Wingdings" panose="05000000000000000000" pitchFamily="2" charset="2"/>
              <a:buChar char="ü"/>
            </a:pPr>
            <a:r>
              <a:rPr lang="en-US" altLang="ja-JP" sz="2000" i="1" dirty="0"/>
              <a:t>Operationally useful?</a:t>
            </a:r>
          </a:p>
          <a:p>
            <a:r>
              <a:rPr lang="en-US" altLang="ja-JP" sz="2000" i="1" dirty="0"/>
              <a:t>     (fast, sturdy)</a:t>
            </a:r>
          </a:p>
          <a:p>
            <a:pPr marL="285750" indent="-285750">
              <a:buFont typeface="Wingdings" panose="05000000000000000000" pitchFamily="2" charset="2"/>
              <a:buChar char="ü"/>
            </a:pPr>
            <a:r>
              <a:rPr lang="en-US" altLang="ja-JP" sz="2000" i="1" dirty="0"/>
              <a:t>Can we deal with TC forecast errors?</a:t>
            </a:r>
          </a:p>
          <a:p>
            <a:r>
              <a:rPr lang="en-US" altLang="ja-JP" sz="2000" i="1" dirty="0"/>
              <a:t>    (Ensemble prediction)</a:t>
            </a:r>
          </a:p>
        </p:txBody>
      </p:sp>
      <p:sp>
        <p:nvSpPr>
          <p:cNvPr id="7" name="テキスト ボックス 6"/>
          <p:cNvSpPr txBox="1"/>
          <p:nvPr/>
        </p:nvSpPr>
        <p:spPr>
          <a:xfrm>
            <a:off x="6111982" y="3264869"/>
            <a:ext cx="2701818" cy="1015663"/>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ü"/>
            </a:pPr>
            <a:r>
              <a:rPr lang="en-US" altLang="ja-JP" sz="2000" i="1" dirty="0"/>
              <a:t>Clear meaning?</a:t>
            </a:r>
          </a:p>
          <a:p>
            <a:pPr marL="285750" indent="-285750">
              <a:buFont typeface="Wingdings" panose="05000000000000000000" pitchFamily="2" charset="2"/>
              <a:buChar char="ü"/>
            </a:pPr>
            <a:r>
              <a:rPr lang="en-US" altLang="ja-JP" sz="2000" i="1" dirty="0"/>
              <a:t>Practically efficient? </a:t>
            </a:r>
          </a:p>
          <a:p>
            <a:pPr marL="285750" indent="-285750">
              <a:buFont typeface="Wingdings" panose="05000000000000000000" pitchFamily="2" charset="2"/>
              <a:buChar char="ü"/>
            </a:pPr>
            <a:r>
              <a:rPr lang="en-US" altLang="ja-JP" sz="2000" i="1" dirty="0"/>
              <a:t>Instructive?</a:t>
            </a:r>
          </a:p>
        </p:txBody>
      </p:sp>
      <p:sp>
        <p:nvSpPr>
          <p:cNvPr id="8" name="テキスト ボックス 7"/>
          <p:cNvSpPr txBox="1"/>
          <p:nvPr/>
        </p:nvSpPr>
        <p:spPr>
          <a:xfrm>
            <a:off x="251520" y="1052734"/>
            <a:ext cx="2232248" cy="707886"/>
          </a:xfrm>
          <a:prstGeom prst="rect">
            <a:avLst/>
          </a:prstGeom>
          <a:noFill/>
          <a:ln>
            <a:solidFill>
              <a:schemeClr val="tx1"/>
            </a:solidFill>
          </a:ln>
        </p:spPr>
        <p:txBody>
          <a:bodyPr wrap="square" rtlCol="0">
            <a:spAutoFit/>
          </a:bodyPr>
          <a:lstStyle/>
          <a:p>
            <a:r>
              <a:rPr kumimoji="1" lang="en-US" altLang="ja-JP" sz="2000" b="1" dirty="0">
                <a:solidFill>
                  <a:srgbClr val="0070C0"/>
                </a:solidFill>
              </a:rPr>
              <a:t>TC conditions</a:t>
            </a:r>
          </a:p>
          <a:p>
            <a:r>
              <a:rPr lang="en-US" altLang="ja-JP" sz="2000" b="1" dirty="0">
                <a:solidFill>
                  <a:srgbClr val="0070C0"/>
                </a:solidFill>
              </a:rPr>
              <a:t>Analysis/ forecast</a:t>
            </a:r>
          </a:p>
        </p:txBody>
      </p:sp>
      <p:sp>
        <p:nvSpPr>
          <p:cNvPr id="9" name="テキスト ボックス 8"/>
          <p:cNvSpPr txBox="1"/>
          <p:nvPr/>
        </p:nvSpPr>
        <p:spPr>
          <a:xfrm>
            <a:off x="2954406" y="1052735"/>
            <a:ext cx="2587116" cy="707886"/>
          </a:xfrm>
          <a:prstGeom prst="rect">
            <a:avLst/>
          </a:prstGeom>
          <a:noFill/>
          <a:ln>
            <a:solidFill>
              <a:schemeClr val="tx1"/>
            </a:solidFill>
          </a:ln>
        </p:spPr>
        <p:txBody>
          <a:bodyPr wrap="square" rtlCol="0">
            <a:spAutoFit/>
          </a:bodyPr>
          <a:lstStyle/>
          <a:p>
            <a:r>
              <a:rPr lang="en-US" altLang="ja-JP" sz="2000" b="1" dirty="0">
                <a:solidFill>
                  <a:srgbClr val="0070C0"/>
                </a:solidFill>
              </a:rPr>
              <a:t>Storm surge forecast</a:t>
            </a:r>
          </a:p>
          <a:p>
            <a:r>
              <a:rPr lang="en-US" altLang="ja-JP" sz="2000" b="1" dirty="0">
                <a:solidFill>
                  <a:srgbClr val="0070C0"/>
                </a:solidFill>
              </a:rPr>
              <a:t>Risk assessment</a:t>
            </a:r>
          </a:p>
        </p:txBody>
      </p:sp>
      <p:sp>
        <p:nvSpPr>
          <p:cNvPr id="10" name="テキスト ボックス 9"/>
          <p:cNvSpPr txBox="1"/>
          <p:nvPr/>
        </p:nvSpPr>
        <p:spPr>
          <a:xfrm>
            <a:off x="6012160" y="1052736"/>
            <a:ext cx="2592288" cy="707886"/>
          </a:xfrm>
          <a:prstGeom prst="rect">
            <a:avLst/>
          </a:prstGeom>
          <a:noFill/>
          <a:ln>
            <a:solidFill>
              <a:schemeClr val="tx1"/>
            </a:solidFill>
          </a:ln>
        </p:spPr>
        <p:txBody>
          <a:bodyPr wrap="square" rtlCol="0">
            <a:spAutoFit/>
          </a:bodyPr>
          <a:lstStyle/>
          <a:p>
            <a:r>
              <a:rPr kumimoji="1" lang="en-US" altLang="ja-JP" sz="2000" b="1" dirty="0">
                <a:solidFill>
                  <a:srgbClr val="0070C0"/>
                </a:solidFill>
              </a:rPr>
              <a:t>Information</a:t>
            </a:r>
          </a:p>
          <a:p>
            <a:r>
              <a:rPr lang="en-US" altLang="ja-JP" sz="2000" b="1" dirty="0">
                <a:solidFill>
                  <a:srgbClr val="0070C0"/>
                </a:solidFill>
              </a:rPr>
              <a:t>Warning/advisory</a:t>
            </a:r>
          </a:p>
        </p:txBody>
      </p:sp>
      <p:sp>
        <p:nvSpPr>
          <p:cNvPr id="3" name="矢印: 右 2">
            <a:extLst>
              <a:ext uri="{FF2B5EF4-FFF2-40B4-BE49-F238E27FC236}">
                <a16:creationId xmlns:a16="http://schemas.microsoft.com/office/drawing/2014/main" id="{75F99A56-E90A-46DB-9E7B-78FD32D46C3F}"/>
              </a:ext>
            </a:extLst>
          </p:cNvPr>
          <p:cNvSpPr/>
          <p:nvPr/>
        </p:nvSpPr>
        <p:spPr>
          <a:xfrm>
            <a:off x="2555776" y="1268760"/>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5608D066-38B9-444F-8F99-15D75D8C60F8}"/>
              </a:ext>
            </a:extLst>
          </p:cNvPr>
          <p:cNvSpPr/>
          <p:nvPr/>
        </p:nvSpPr>
        <p:spPr>
          <a:xfrm>
            <a:off x="5607732" y="1268760"/>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6AE9B45F-37D6-4022-A68D-9752D1B8803F}"/>
              </a:ext>
            </a:extLst>
          </p:cNvPr>
          <p:cNvSpPr txBox="1"/>
          <p:nvPr/>
        </p:nvSpPr>
        <p:spPr>
          <a:xfrm>
            <a:off x="399852" y="2149220"/>
            <a:ext cx="8413948" cy="523220"/>
          </a:xfrm>
          <a:prstGeom prst="rect">
            <a:avLst/>
          </a:prstGeom>
          <a:noFill/>
        </p:spPr>
        <p:txBody>
          <a:bodyPr wrap="square" rtlCol="0">
            <a:spAutoFit/>
          </a:bodyPr>
          <a:lstStyle/>
          <a:p>
            <a:pPr algn="ctr"/>
            <a:r>
              <a:rPr kumimoji="1" lang="en-US" altLang="ja-JP" sz="2800" dirty="0">
                <a:solidFill>
                  <a:schemeClr val="accent6">
                    <a:lumMod val="50000"/>
                  </a:schemeClr>
                </a:solidFill>
              </a:rPr>
              <a:t>We need to consider the following matters in each step!</a:t>
            </a:r>
            <a:endParaRPr kumimoji="1" lang="ja-JP" altLang="en-US" sz="2800" dirty="0">
              <a:solidFill>
                <a:schemeClr val="accent6">
                  <a:lumMod val="50000"/>
                </a:schemeClr>
              </a:solidFill>
            </a:endParaRPr>
          </a:p>
        </p:txBody>
      </p:sp>
      <p:sp>
        <p:nvSpPr>
          <p:cNvPr id="12" name="スライド番号プレースホルダー 11">
            <a:extLst>
              <a:ext uri="{FF2B5EF4-FFF2-40B4-BE49-F238E27FC236}">
                <a16:creationId xmlns:a16="http://schemas.microsoft.com/office/drawing/2014/main" id="{E4B1A27C-6283-80FF-8FDA-8A2071142C6E}"/>
              </a:ext>
            </a:extLst>
          </p:cNvPr>
          <p:cNvSpPr>
            <a:spLocks noGrp="1"/>
          </p:cNvSpPr>
          <p:nvPr>
            <p:ph type="sldNum" sz="quarter" idx="12"/>
          </p:nvPr>
        </p:nvSpPr>
        <p:spPr/>
        <p:txBody>
          <a:bodyPr/>
          <a:lstStyle/>
          <a:p>
            <a:fld id="{5738E015-FB28-4A23-80CC-627450F60BA8}" type="slidenum">
              <a:rPr kumimoji="1" lang="ja-JP" altLang="en-US" smtClean="0"/>
              <a:pPr/>
              <a:t>11</a:t>
            </a:fld>
            <a:endParaRPr kumimoji="1" lang="ja-JP" altLang="en-US"/>
          </a:p>
        </p:txBody>
      </p:sp>
    </p:spTree>
    <p:extLst>
      <p:ext uri="{BB962C8B-B14F-4D97-AF65-F5344CB8AC3E}">
        <p14:creationId xmlns:p14="http://schemas.microsoft.com/office/powerpoint/2010/main" val="2669242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998984"/>
          </a:xfrm>
        </p:spPr>
        <p:txBody>
          <a:bodyPr/>
          <a:lstStyle/>
          <a:p>
            <a:pPr algn="ctr"/>
            <a:r>
              <a:rPr kumimoji="1" lang="en-US" altLang="ja-JP" b="1" dirty="0">
                <a:solidFill>
                  <a:srgbClr val="002060"/>
                </a:solidFill>
                <a:effectLst>
                  <a:outerShdw blurRad="38100" dist="38100" dir="2700000" algn="tl">
                    <a:srgbClr val="000000">
                      <a:alpha val="43137"/>
                    </a:srgbClr>
                  </a:outerShdw>
                </a:effectLst>
              </a:rPr>
              <a:t>Storm surge models</a:t>
            </a:r>
            <a:endParaRPr kumimoji="1" lang="ja-JP" altLang="en-US" b="1" dirty="0">
              <a:solidFill>
                <a:srgbClr val="002060"/>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160299" y="868808"/>
            <a:ext cx="8386801" cy="5886277"/>
          </a:xfrm>
        </p:spPr>
        <p:txBody>
          <a:bodyPr>
            <a:normAutofit fontScale="92500" lnSpcReduction="20000"/>
          </a:bodyPr>
          <a:lstStyle/>
          <a:p>
            <a:pPr algn="just"/>
            <a:r>
              <a:rPr lang="en-US" altLang="ja-JP" sz="2600" dirty="0"/>
              <a:t>There are many storm surge models used in NMHSs. “Community ocean models” have become increasingly popular and often used in storm surge forecasts in the last decade.</a:t>
            </a:r>
          </a:p>
          <a:p>
            <a:pPr algn="just"/>
            <a:r>
              <a:rPr lang="en-US" altLang="ja-JP" sz="2600" dirty="0"/>
              <a:t>Most of those models are regular-mesh finite difference models (Dube et al., 2009). Recently, unstructured numerical storm surge models have been used too, especially in research communities.</a:t>
            </a:r>
          </a:p>
          <a:p>
            <a:pPr algn="just"/>
            <a:endParaRPr lang="en-US" altLang="ja-JP" sz="2600" dirty="0"/>
          </a:p>
          <a:p>
            <a:pPr algn="just"/>
            <a:r>
              <a:rPr lang="en-US" altLang="ja-JP" sz="2600" dirty="0"/>
              <a:t>Ocean wave models are also available and a recent trend is to develop a surge - (tide) - wave coupled system. The results were very reasonable in terms of both storm surge and wave prediction.</a:t>
            </a:r>
          </a:p>
          <a:p>
            <a:pPr algn="just"/>
            <a:r>
              <a:rPr lang="en-US" altLang="ja-JP" sz="2600" dirty="0"/>
              <a:t>Wave setup is a rather small scale phenomenon but such a high resolution (~ 50m) models have the ability to simulate the effect accurately.</a:t>
            </a:r>
          </a:p>
          <a:p>
            <a:pPr algn="just"/>
            <a:r>
              <a:rPr lang="en-US" altLang="ja-JP" sz="2600" dirty="0"/>
              <a:t>The problem is that wave models need much computational resources than storm surge model, and such coupled models are not handy.</a:t>
            </a:r>
          </a:p>
          <a:p>
            <a:endParaRPr lang="en-US" altLang="ja-JP" sz="1900" dirty="0">
              <a:solidFill>
                <a:schemeClr val="tx1"/>
              </a:solidFill>
            </a:endParaRPr>
          </a:p>
          <a:p>
            <a:endParaRPr lang="en-US" altLang="ja-JP" sz="1900" dirty="0"/>
          </a:p>
          <a:p>
            <a:endParaRPr lang="en-US" altLang="ja-JP" sz="2000" dirty="0"/>
          </a:p>
        </p:txBody>
      </p:sp>
      <p:sp>
        <p:nvSpPr>
          <p:cNvPr id="5" name="スライド番号プレースホルダー 4">
            <a:extLst>
              <a:ext uri="{FF2B5EF4-FFF2-40B4-BE49-F238E27FC236}">
                <a16:creationId xmlns:a16="http://schemas.microsoft.com/office/drawing/2014/main" id="{15E64561-2AEC-57D5-F36B-DA07D7BA89F0}"/>
              </a:ext>
            </a:extLst>
          </p:cNvPr>
          <p:cNvSpPr>
            <a:spLocks noGrp="1"/>
          </p:cNvSpPr>
          <p:nvPr>
            <p:ph type="sldNum" sz="quarter" idx="12"/>
          </p:nvPr>
        </p:nvSpPr>
        <p:spPr/>
        <p:txBody>
          <a:bodyPr/>
          <a:lstStyle/>
          <a:p>
            <a:fld id="{5738E015-FB28-4A23-80CC-627450F60BA8}" type="slidenum">
              <a:rPr kumimoji="1" lang="ja-JP" altLang="en-US" smtClean="0"/>
              <a:pPr/>
              <a:t>12</a:t>
            </a:fld>
            <a:endParaRPr kumimoji="1" lang="ja-JP" altLang="en-US"/>
          </a:p>
        </p:txBody>
      </p:sp>
    </p:spTree>
    <p:extLst>
      <p:ext uri="{BB962C8B-B14F-4D97-AF65-F5344CB8AC3E}">
        <p14:creationId xmlns:p14="http://schemas.microsoft.com/office/powerpoint/2010/main" val="324701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2">
            <a:extLst>
              <a:ext uri="{FF2B5EF4-FFF2-40B4-BE49-F238E27FC236}">
                <a16:creationId xmlns:a16="http://schemas.microsoft.com/office/drawing/2014/main" id="{A3E01DCA-972E-D5A6-6980-2019C5809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57" y="3328949"/>
            <a:ext cx="4102296" cy="2310956"/>
          </a:xfrm>
          <a:prstGeom prst="rect">
            <a:avLst/>
          </a:prstGeom>
        </p:spPr>
      </p:pic>
      <p:sp>
        <p:nvSpPr>
          <p:cNvPr id="2" name="Title 1"/>
          <p:cNvSpPr>
            <a:spLocks noGrp="1"/>
          </p:cNvSpPr>
          <p:nvPr>
            <p:ph type="title"/>
          </p:nvPr>
        </p:nvSpPr>
        <p:spPr>
          <a:xfrm>
            <a:off x="0" y="0"/>
            <a:ext cx="9144000" cy="1034901"/>
          </a:xfrm>
        </p:spPr>
        <p:txBody>
          <a:bodyPr>
            <a:normAutofit/>
          </a:bodyPr>
          <a:lstStyle/>
          <a:p>
            <a:pPr algn="ctr"/>
            <a:r>
              <a:rPr lang="en-US" altLang="ja-JP" sz="4000" b="1" dirty="0">
                <a:solidFill>
                  <a:srgbClr val="002060"/>
                </a:solidFill>
                <a:effectLst>
                  <a:outerShdw blurRad="38100" dist="38100" dir="2700000" algn="tl">
                    <a:srgbClr val="000000">
                      <a:alpha val="43137"/>
                    </a:srgbClr>
                  </a:outerShdw>
                </a:effectLst>
              </a:rPr>
              <a:t>Dealing with forecast uncertainty</a:t>
            </a:r>
            <a:endParaRPr lang="en-US" sz="4000" b="1" dirty="0">
              <a:solidFill>
                <a:srgbClr val="002060"/>
              </a:solidFill>
              <a:effectLst>
                <a:outerShdw blurRad="38100" dist="38100" dir="2700000" algn="tl">
                  <a:srgbClr val="000000">
                    <a:alpha val="43137"/>
                  </a:srgbClr>
                </a:outerShdw>
              </a:effectLst>
            </a:endParaRPr>
          </a:p>
        </p:txBody>
      </p:sp>
      <p:sp>
        <p:nvSpPr>
          <p:cNvPr id="3" name="Text Placeholder 5">
            <a:extLst>
              <a:ext uri="{FF2B5EF4-FFF2-40B4-BE49-F238E27FC236}">
                <a16:creationId xmlns:a16="http://schemas.microsoft.com/office/drawing/2014/main" id="{9B1C9248-656A-DB79-D47C-1A2AF1A05BD7}"/>
              </a:ext>
            </a:extLst>
          </p:cNvPr>
          <p:cNvSpPr txBox="1">
            <a:spLocks/>
          </p:cNvSpPr>
          <p:nvPr/>
        </p:nvSpPr>
        <p:spPr>
          <a:xfrm>
            <a:off x="0" y="764580"/>
            <a:ext cx="9144000" cy="19879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Storm surges are strongly dependent on the landfall location / intensity of TCs. Therefore, accurate TC forecasts is essential, but it is </a:t>
            </a:r>
            <a:r>
              <a:rPr lang="en-US" sz="2400" dirty="0">
                <a:solidFill>
                  <a:srgbClr val="FF0000"/>
                </a:solidFill>
              </a:rPr>
              <a:t>impossible to remove forecast errors </a:t>
            </a:r>
            <a:r>
              <a:rPr lang="en-US" sz="2400" dirty="0"/>
              <a:t>in real</a:t>
            </a:r>
            <a:r>
              <a:rPr lang="en-US" altLang="ja-JP" sz="2400" i="1" dirty="0"/>
              <a:t>.</a:t>
            </a:r>
            <a:endParaRPr lang="en-US" sz="2400" i="1" dirty="0"/>
          </a:p>
          <a:p>
            <a:pPr>
              <a:buFont typeface="Wingdings" panose="05000000000000000000" pitchFamily="2" charset="2"/>
              <a:buChar char="è"/>
            </a:pPr>
            <a:r>
              <a:rPr lang="en-US" sz="2400" dirty="0">
                <a:solidFill>
                  <a:srgbClr val="3333FF"/>
                </a:solidFill>
                <a:sym typeface="Wingdings" panose="05000000000000000000" pitchFamily="2" charset="2"/>
              </a:rPr>
              <a:t>P</a:t>
            </a:r>
            <a:r>
              <a:rPr lang="en-US" sz="2400" dirty="0">
                <a:solidFill>
                  <a:srgbClr val="3333FF"/>
                </a:solidFill>
              </a:rPr>
              <a:t>robabilistic (or multi-scenario) forecasts </a:t>
            </a:r>
            <a:r>
              <a:rPr lang="en-US" sz="2400" dirty="0"/>
              <a:t>rather than deterministic is introduced in regions (US NHC, JMA, BoM and MSC. planned: FMS and IMD)</a:t>
            </a:r>
          </a:p>
        </p:txBody>
      </p:sp>
      <p:sp>
        <p:nvSpPr>
          <p:cNvPr id="5" name="Text Box 49">
            <a:extLst>
              <a:ext uri="{FF2B5EF4-FFF2-40B4-BE49-F238E27FC236}">
                <a16:creationId xmlns:a16="http://schemas.microsoft.com/office/drawing/2014/main" id="{137CA64C-EE47-3DC3-8519-F6C4AC95F64B}"/>
              </a:ext>
            </a:extLst>
          </p:cNvPr>
          <p:cNvSpPr txBox="1"/>
          <p:nvPr/>
        </p:nvSpPr>
        <p:spPr>
          <a:xfrm>
            <a:off x="1600" y="3130223"/>
            <a:ext cx="7166744" cy="367369"/>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n-US" sz="1400" i="0" dirty="0">
                <a:effectLst/>
                <a:latin typeface="Arial" panose="020B0604020202020204" pitchFamily="34" charset="0"/>
                <a:ea typeface="PMingLiU" panose="02020500000000000000" pitchFamily="18" charset="-120"/>
                <a:cs typeface="Arial" panose="020B0604020202020204" pitchFamily="34" charset="0"/>
              </a:rPr>
              <a:t>Considered conditions:  US NHC &amp; </a:t>
            </a:r>
            <a:r>
              <a:rPr lang="en-US" sz="1400" dirty="0">
                <a:latin typeface="Arial" panose="020B0604020202020204" pitchFamily="34" charset="0"/>
                <a:ea typeface="PMingLiU" panose="02020500000000000000" pitchFamily="18" charset="-120"/>
                <a:cs typeface="Arial" panose="020B0604020202020204" pitchFamily="34" charset="0"/>
              </a:rPr>
              <a:t> ECCC</a:t>
            </a:r>
            <a:r>
              <a:rPr lang="en-US" sz="1400" i="0" dirty="0">
                <a:effectLst/>
                <a:latin typeface="Arial" panose="020B0604020202020204" pitchFamily="34" charset="0"/>
                <a:ea typeface="PMingLiU" panose="02020500000000000000" pitchFamily="18" charset="-120"/>
                <a:cs typeface="Arial" panose="020B0604020202020204" pitchFamily="34" charset="0"/>
              </a:rPr>
              <a:t>: track and intensity, JMA, BoM (and FMS): track</a:t>
            </a:r>
          </a:p>
          <a:p>
            <a:pPr>
              <a:spcAft>
                <a:spcPts val="1000"/>
              </a:spcAft>
            </a:pPr>
            <a:endParaRPr lang="en-US" sz="1400" i="0" dirty="0">
              <a:effectLst/>
              <a:ea typeface="PMingLiU" panose="02020500000000000000" pitchFamily="18" charset="-120"/>
            </a:endParaRPr>
          </a:p>
        </p:txBody>
      </p:sp>
      <p:grpSp>
        <p:nvGrpSpPr>
          <p:cNvPr id="6" name="Group 30">
            <a:extLst>
              <a:ext uri="{FF2B5EF4-FFF2-40B4-BE49-F238E27FC236}">
                <a16:creationId xmlns:a16="http://schemas.microsoft.com/office/drawing/2014/main" id="{67CFBB56-3497-429A-8C43-76B318DA09B4}"/>
              </a:ext>
            </a:extLst>
          </p:cNvPr>
          <p:cNvGrpSpPr/>
          <p:nvPr/>
        </p:nvGrpSpPr>
        <p:grpSpPr>
          <a:xfrm>
            <a:off x="4573672" y="3476176"/>
            <a:ext cx="2226197" cy="1896329"/>
            <a:chOff x="6168421" y="1642378"/>
            <a:chExt cx="2845728" cy="2382866"/>
          </a:xfrm>
        </p:grpSpPr>
        <p:grpSp>
          <p:nvGrpSpPr>
            <p:cNvPr id="7" name="Group 4">
              <a:extLst>
                <a:ext uri="{FF2B5EF4-FFF2-40B4-BE49-F238E27FC236}">
                  <a16:creationId xmlns:a16="http://schemas.microsoft.com/office/drawing/2014/main" id="{41366FD6-C600-7E09-EED4-ACC5B498002C}"/>
                </a:ext>
              </a:extLst>
            </p:cNvPr>
            <p:cNvGrpSpPr>
              <a:grpSpLocks/>
            </p:cNvGrpSpPr>
            <p:nvPr/>
          </p:nvGrpSpPr>
          <p:grpSpPr bwMode="auto">
            <a:xfrm>
              <a:off x="6191639" y="1642378"/>
              <a:ext cx="2822510" cy="2382866"/>
              <a:chOff x="0" y="0"/>
              <a:chExt cx="28206" cy="23996"/>
            </a:xfrm>
          </p:grpSpPr>
          <p:pic>
            <p:nvPicPr>
              <p:cNvPr id="9" name="図 13">
                <a:extLst>
                  <a:ext uri="{FF2B5EF4-FFF2-40B4-BE49-F238E27FC236}">
                    <a16:creationId xmlns:a16="http://schemas.microsoft.com/office/drawing/2014/main" id="{33EDB97C-1EE2-A79E-3036-34525C897895}"/>
                  </a:ext>
                </a:extLst>
              </p:cNvPr>
              <p:cNvPicPr>
                <a:picLocks noChangeAspect="1"/>
              </p:cNvPicPr>
              <p:nvPr/>
            </p:nvPicPr>
            <p:blipFill>
              <a:blip r:embed="rId4">
                <a:extLst>
                  <a:ext uri="{28A0092B-C50C-407E-A947-70E740481C1C}">
                    <a14:useLocalDpi xmlns:a14="http://schemas.microsoft.com/office/drawing/2010/main" val="0"/>
                  </a:ext>
                </a:extLst>
              </a:blip>
              <a:srcRect l="24908" t="8456" r="12366" b="17561"/>
              <a:stretch>
                <a:fillRect/>
              </a:stretch>
            </p:blipFill>
            <p:spPr bwMode="auto">
              <a:xfrm>
                <a:off x="0" y="596"/>
                <a:ext cx="25200" cy="23400"/>
              </a:xfrm>
              <a:prstGeom prst="rect">
                <a:avLst/>
              </a:prstGeom>
              <a:noFill/>
              <a:ln w="9525">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左中かっこ 14">
                <a:extLst>
                  <a:ext uri="{FF2B5EF4-FFF2-40B4-BE49-F238E27FC236}">
                    <a16:creationId xmlns:a16="http://schemas.microsoft.com/office/drawing/2014/main" id="{88E847A0-EF28-915A-F2AA-C201FC18DFE0}"/>
                  </a:ext>
                </a:extLst>
              </p:cNvPr>
              <p:cNvSpPr>
                <a:spLocks/>
              </p:cNvSpPr>
              <p:nvPr/>
            </p:nvSpPr>
            <p:spPr bwMode="auto">
              <a:xfrm rot="7087461">
                <a:off x="14264" y="-5971"/>
                <a:ext cx="3393" cy="16398"/>
              </a:xfrm>
              <a:prstGeom prst="leftBrace">
                <a:avLst>
                  <a:gd name="adj1" fmla="val 8323"/>
                  <a:gd name="adj2" fmla="val 50000"/>
                </a:avLst>
              </a:prstGeom>
              <a:noFill/>
              <a:ln w="63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a:p>
            </p:txBody>
          </p:sp>
          <p:sp>
            <p:nvSpPr>
              <p:cNvPr id="11" name="楕円 15">
                <a:extLst>
                  <a:ext uri="{FF2B5EF4-FFF2-40B4-BE49-F238E27FC236}">
                    <a16:creationId xmlns:a16="http://schemas.microsoft.com/office/drawing/2014/main" id="{81FF72F6-9950-61A3-D9BA-D10EC0FB9FDE}"/>
                  </a:ext>
                </a:extLst>
              </p:cNvPr>
              <p:cNvSpPr>
                <a:spLocks noChangeAspect="1"/>
              </p:cNvSpPr>
              <p:nvPr/>
            </p:nvSpPr>
            <p:spPr bwMode="auto">
              <a:xfrm>
                <a:off x="7292" y="1921"/>
                <a:ext cx="10440" cy="10504"/>
              </a:xfrm>
              <a:prstGeom prst="ellipse">
                <a:avLst/>
              </a:prstGeom>
              <a:noFill/>
              <a:ln w="12700">
                <a:solidFill>
                  <a:srgbClr val="FF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a:p>
            </p:txBody>
          </p:sp>
          <p:sp>
            <p:nvSpPr>
              <p:cNvPr id="12" name="楕円 16">
                <a:extLst>
                  <a:ext uri="{FF2B5EF4-FFF2-40B4-BE49-F238E27FC236}">
                    <a16:creationId xmlns:a16="http://schemas.microsoft.com/office/drawing/2014/main" id="{ECA1B559-1123-BD5C-1274-0A911F0C6EA3}"/>
                  </a:ext>
                </a:extLst>
              </p:cNvPr>
              <p:cNvSpPr>
                <a:spLocks noChangeAspect="1"/>
              </p:cNvSpPr>
              <p:nvPr/>
            </p:nvSpPr>
            <p:spPr bwMode="auto">
              <a:xfrm>
                <a:off x="6616" y="10333"/>
                <a:ext cx="5760" cy="5760"/>
              </a:xfrm>
              <a:prstGeom prst="ellipse">
                <a:avLst/>
              </a:prstGeom>
              <a:noFill/>
              <a:ln w="12700">
                <a:solidFill>
                  <a:srgbClr val="FF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a:p>
            </p:txBody>
          </p:sp>
          <p:sp>
            <p:nvSpPr>
              <p:cNvPr id="13" name="楕円 17">
                <a:extLst>
                  <a:ext uri="{FF2B5EF4-FFF2-40B4-BE49-F238E27FC236}">
                    <a16:creationId xmlns:a16="http://schemas.microsoft.com/office/drawing/2014/main" id="{E3299B3F-CA12-5FF0-F52F-D172CF821C19}"/>
                  </a:ext>
                </a:extLst>
              </p:cNvPr>
              <p:cNvSpPr>
                <a:spLocks noChangeAspect="1"/>
              </p:cNvSpPr>
              <p:nvPr/>
            </p:nvSpPr>
            <p:spPr bwMode="auto">
              <a:xfrm>
                <a:off x="8268" y="14882"/>
                <a:ext cx="3240" cy="3240"/>
              </a:xfrm>
              <a:prstGeom prst="ellipse">
                <a:avLst/>
              </a:prstGeom>
              <a:noFill/>
              <a:ln w="12700">
                <a:solidFill>
                  <a:srgbClr val="FF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a:p>
            </p:txBody>
          </p:sp>
          <p:sp>
            <p:nvSpPr>
              <p:cNvPr id="14" name="楕円 18">
                <a:extLst>
                  <a:ext uri="{FF2B5EF4-FFF2-40B4-BE49-F238E27FC236}">
                    <a16:creationId xmlns:a16="http://schemas.microsoft.com/office/drawing/2014/main" id="{7E08D125-14E3-AF4C-E67C-093916F35C9C}"/>
                  </a:ext>
                </a:extLst>
              </p:cNvPr>
              <p:cNvSpPr>
                <a:spLocks noChangeAspect="1"/>
              </p:cNvSpPr>
              <p:nvPr/>
            </p:nvSpPr>
            <p:spPr bwMode="auto">
              <a:xfrm>
                <a:off x="10504" y="17517"/>
                <a:ext cx="2340" cy="2340"/>
              </a:xfrm>
              <a:prstGeom prst="ellipse">
                <a:avLst/>
              </a:prstGeom>
              <a:noFill/>
              <a:ln w="12700">
                <a:solidFill>
                  <a:srgbClr val="FF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a:p>
            </p:txBody>
          </p:sp>
          <p:sp>
            <p:nvSpPr>
              <p:cNvPr id="15" name="楕円 19">
                <a:extLst>
                  <a:ext uri="{FF2B5EF4-FFF2-40B4-BE49-F238E27FC236}">
                    <a16:creationId xmlns:a16="http://schemas.microsoft.com/office/drawing/2014/main" id="{7B44EE7F-8016-6E90-47EA-A1CC45B24634}"/>
                  </a:ext>
                </a:extLst>
              </p:cNvPr>
              <p:cNvSpPr>
                <a:spLocks noChangeArrowheads="1"/>
              </p:cNvSpPr>
              <p:nvPr/>
            </p:nvSpPr>
            <p:spPr bwMode="auto">
              <a:xfrm>
                <a:off x="13310" y="20151"/>
                <a:ext cx="1441" cy="1405"/>
              </a:xfrm>
              <a:prstGeom prst="ellipse">
                <a:avLst/>
              </a:prstGeom>
              <a:noFill/>
              <a:ln w="12700">
                <a:solidFill>
                  <a:srgbClr val="FF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a:p>
            </p:txBody>
          </p:sp>
          <p:sp>
            <p:nvSpPr>
              <p:cNvPr id="16" name="テキスト ボックス 15">
                <a:extLst>
                  <a:ext uri="{FF2B5EF4-FFF2-40B4-BE49-F238E27FC236}">
                    <a16:creationId xmlns:a16="http://schemas.microsoft.com/office/drawing/2014/main" id="{328C7BD6-18FD-99AF-E046-D54BE939B82C}"/>
                  </a:ext>
                </a:extLst>
              </p:cNvPr>
              <p:cNvSpPr txBox="1">
                <a:spLocks noChangeArrowheads="1"/>
              </p:cNvSpPr>
              <p:nvPr/>
            </p:nvSpPr>
            <p:spPr bwMode="auto">
              <a:xfrm>
                <a:off x="14050" y="18177"/>
                <a:ext cx="11284" cy="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fontAlgn="base">
                  <a:lnSpc>
                    <a:spcPct val="115000"/>
                  </a:lnSpc>
                  <a:spcBef>
                    <a:spcPts val="0"/>
                  </a:spcBef>
                  <a:spcAft>
                    <a:spcPts val="0"/>
                  </a:spcAft>
                </a:pPr>
                <a:r>
                  <a:rPr lang="en-US" sz="1100" kern="1200">
                    <a:solidFill>
                      <a:srgbClr val="000000"/>
                    </a:solidFill>
                    <a:effectLst/>
                    <a:latin typeface="Meiryo UI" panose="020B0604030504040204" pitchFamily="34" charset="-128"/>
                    <a:ea typeface="MS Mincho" panose="02020609040205080304" pitchFamily="49" charset="-128"/>
                  </a:rPr>
                  <a:t>FT=24</a:t>
                </a:r>
                <a:endParaRPr lang="en-US" sz="1100">
                  <a:effectLst/>
                  <a:latin typeface="Arial" panose="020B0604020202020204" pitchFamily="34" charset="0"/>
                  <a:ea typeface="MS Mincho" panose="02020609040205080304" pitchFamily="49" charset="-128"/>
                </a:endParaRPr>
              </a:p>
            </p:txBody>
          </p:sp>
          <p:sp>
            <p:nvSpPr>
              <p:cNvPr id="17" name="テキスト ボックス 16">
                <a:extLst>
                  <a:ext uri="{FF2B5EF4-FFF2-40B4-BE49-F238E27FC236}">
                    <a16:creationId xmlns:a16="http://schemas.microsoft.com/office/drawing/2014/main" id="{57441C01-0692-C1FC-7719-CCA054C6B974}"/>
                  </a:ext>
                </a:extLst>
              </p:cNvPr>
              <p:cNvSpPr txBox="1">
                <a:spLocks noChangeArrowheads="1"/>
              </p:cNvSpPr>
              <p:nvPr/>
            </p:nvSpPr>
            <p:spPr bwMode="auto">
              <a:xfrm>
                <a:off x="12323" y="16462"/>
                <a:ext cx="11283" cy="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fontAlgn="base">
                  <a:lnSpc>
                    <a:spcPct val="115000"/>
                  </a:lnSpc>
                  <a:spcBef>
                    <a:spcPts val="0"/>
                  </a:spcBef>
                  <a:spcAft>
                    <a:spcPts val="0"/>
                  </a:spcAft>
                </a:pPr>
                <a:r>
                  <a:rPr lang="en-US" sz="1100" kern="1200" dirty="0">
                    <a:solidFill>
                      <a:srgbClr val="000000"/>
                    </a:solidFill>
                    <a:effectLst/>
                    <a:latin typeface="Meiryo UI" panose="020B0604030504040204" pitchFamily="34" charset="-128"/>
                    <a:ea typeface="MS Mincho" panose="02020609040205080304" pitchFamily="49" charset="-128"/>
                  </a:rPr>
                  <a:t>FT=48</a:t>
                </a:r>
                <a:endParaRPr lang="en-US" sz="1100" dirty="0">
                  <a:effectLst/>
                  <a:latin typeface="Arial" panose="020B0604020202020204" pitchFamily="34" charset="0"/>
                  <a:ea typeface="MS Mincho" panose="02020609040205080304" pitchFamily="49" charset="-128"/>
                </a:endParaRPr>
              </a:p>
            </p:txBody>
          </p:sp>
          <p:sp>
            <p:nvSpPr>
              <p:cNvPr id="18" name="テキスト ボックス 17">
                <a:extLst>
                  <a:ext uri="{FF2B5EF4-FFF2-40B4-BE49-F238E27FC236}">
                    <a16:creationId xmlns:a16="http://schemas.microsoft.com/office/drawing/2014/main" id="{E05F55D4-13B6-FF1A-0B5B-76D3F21545E4}"/>
                  </a:ext>
                </a:extLst>
              </p:cNvPr>
              <p:cNvSpPr txBox="1">
                <a:spLocks noChangeArrowheads="1"/>
              </p:cNvSpPr>
              <p:nvPr/>
            </p:nvSpPr>
            <p:spPr bwMode="auto">
              <a:xfrm>
                <a:off x="11391" y="14528"/>
                <a:ext cx="11284" cy="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fontAlgn="base">
                  <a:lnSpc>
                    <a:spcPct val="115000"/>
                  </a:lnSpc>
                  <a:spcBef>
                    <a:spcPts val="0"/>
                  </a:spcBef>
                  <a:spcAft>
                    <a:spcPts val="0"/>
                  </a:spcAft>
                </a:pPr>
                <a:r>
                  <a:rPr lang="en-US" sz="1100" kern="1200" dirty="0">
                    <a:solidFill>
                      <a:srgbClr val="000000"/>
                    </a:solidFill>
                    <a:effectLst/>
                    <a:latin typeface="Meiryo UI" panose="020B0604030504040204" pitchFamily="34" charset="-128"/>
                    <a:ea typeface="MS Mincho" panose="02020609040205080304" pitchFamily="49" charset="-128"/>
                  </a:rPr>
                  <a:t>FT=72</a:t>
                </a:r>
                <a:endParaRPr lang="en-US" sz="1100" dirty="0">
                  <a:effectLst/>
                  <a:latin typeface="Arial" panose="020B0604020202020204" pitchFamily="34" charset="0"/>
                  <a:ea typeface="MS Mincho" panose="02020609040205080304" pitchFamily="49" charset="-128"/>
                </a:endParaRPr>
              </a:p>
            </p:txBody>
          </p:sp>
          <p:sp>
            <p:nvSpPr>
              <p:cNvPr id="19" name="テキスト ボックス 18">
                <a:extLst>
                  <a:ext uri="{FF2B5EF4-FFF2-40B4-BE49-F238E27FC236}">
                    <a16:creationId xmlns:a16="http://schemas.microsoft.com/office/drawing/2014/main" id="{9B45DAED-BA7F-4B95-8A20-993D7DF405FA}"/>
                  </a:ext>
                </a:extLst>
              </p:cNvPr>
              <p:cNvSpPr txBox="1">
                <a:spLocks noChangeArrowheads="1"/>
              </p:cNvSpPr>
              <p:nvPr/>
            </p:nvSpPr>
            <p:spPr bwMode="auto">
              <a:xfrm>
                <a:off x="12111" y="12528"/>
                <a:ext cx="11284" cy="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fontAlgn="base">
                  <a:lnSpc>
                    <a:spcPct val="115000"/>
                  </a:lnSpc>
                  <a:spcBef>
                    <a:spcPts val="0"/>
                  </a:spcBef>
                  <a:spcAft>
                    <a:spcPts val="0"/>
                  </a:spcAft>
                </a:pPr>
                <a:r>
                  <a:rPr lang="en-US" sz="1100" kern="1200" dirty="0">
                    <a:solidFill>
                      <a:srgbClr val="000000"/>
                    </a:solidFill>
                    <a:effectLst/>
                    <a:latin typeface="Meiryo UI" panose="020B0604030504040204" pitchFamily="34" charset="-128"/>
                    <a:ea typeface="MS Mincho" panose="02020609040205080304" pitchFamily="49" charset="-128"/>
                  </a:rPr>
                  <a:t>FT=96</a:t>
                </a:r>
                <a:endParaRPr lang="en-US" sz="1100" dirty="0">
                  <a:effectLst/>
                  <a:latin typeface="Arial" panose="020B0604020202020204" pitchFamily="34" charset="0"/>
                  <a:ea typeface="MS Mincho" panose="02020609040205080304" pitchFamily="49" charset="-128"/>
                </a:endParaRPr>
              </a:p>
            </p:txBody>
          </p:sp>
          <p:sp>
            <p:nvSpPr>
              <p:cNvPr id="20" name="テキスト ボックス 19">
                <a:extLst>
                  <a:ext uri="{FF2B5EF4-FFF2-40B4-BE49-F238E27FC236}">
                    <a16:creationId xmlns:a16="http://schemas.microsoft.com/office/drawing/2014/main" id="{89760FE1-FF16-D9D1-CE69-027D2028D49A}"/>
                  </a:ext>
                </a:extLst>
              </p:cNvPr>
              <p:cNvSpPr txBox="1">
                <a:spLocks noChangeArrowheads="1"/>
              </p:cNvSpPr>
              <p:nvPr/>
            </p:nvSpPr>
            <p:spPr bwMode="auto">
              <a:xfrm>
                <a:off x="16922" y="8619"/>
                <a:ext cx="11284" cy="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fontAlgn="base">
                  <a:lnSpc>
                    <a:spcPct val="115000"/>
                  </a:lnSpc>
                  <a:spcBef>
                    <a:spcPts val="0"/>
                  </a:spcBef>
                  <a:spcAft>
                    <a:spcPts val="0"/>
                  </a:spcAft>
                </a:pPr>
                <a:r>
                  <a:rPr lang="en-US" sz="1100" kern="1200">
                    <a:solidFill>
                      <a:srgbClr val="000000"/>
                    </a:solidFill>
                    <a:effectLst/>
                    <a:latin typeface="Meiryo UI" panose="020B0604030504040204" pitchFamily="34" charset="-128"/>
                    <a:ea typeface="MS Mincho" panose="02020609040205080304" pitchFamily="49" charset="-128"/>
                  </a:rPr>
                  <a:t>FT=120</a:t>
                </a:r>
                <a:endParaRPr lang="en-US" sz="1100">
                  <a:effectLst/>
                  <a:latin typeface="Arial" panose="020B0604020202020204" pitchFamily="34" charset="0"/>
                  <a:ea typeface="MS Mincho" panose="02020609040205080304" pitchFamily="49" charset="-128"/>
                </a:endParaRPr>
              </a:p>
            </p:txBody>
          </p:sp>
          <p:sp>
            <p:nvSpPr>
              <p:cNvPr id="21" name="テキスト ボックス 20">
                <a:extLst>
                  <a:ext uri="{FF2B5EF4-FFF2-40B4-BE49-F238E27FC236}">
                    <a16:creationId xmlns:a16="http://schemas.microsoft.com/office/drawing/2014/main" id="{6D3E0BA3-B788-DF29-99D0-893CA78C9B06}"/>
                  </a:ext>
                </a:extLst>
              </p:cNvPr>
              <p:cNvSpPr txBox="1">
                <a:spLocks noChangeArrowheads="1"/>
              </p:cNvSpPr>
              <p:nvPr/>
            </p:nvSpPr>
            <p:spPr bwMode="auto">
              <a:xfrm>
                <a:off x="16685" y="0"/>
                <a:ext cx="11329" cy="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fontAlgn="base">
                  <a:lnSpc>
                    <a:spcPct val="115000"/>
                  </a:lnSpc>
                  <a:spcBef>
                    <a:spcPts val="0"/>
                  </a:spcBef>
                  <a:spcAft>
                    <a:spcPts val="0"/>
                  </a:spcAft>
                </a:pPr>
                <a:r>
                  <a:rPr lang="en-US" sz="1400" kern="1200" dirty="0">
                    <a:solidFill>
                      <a:srgbClr val="000000"/>
                    </a:solidFill>
                    <a:effectLst/>
                    <a:latin typeface="Meiryo UI" panose="020B0604030504040204" pitchFamily="34" charset="-128"/>
                    <a:ea typeface="MS Mincho" panose="02020609040205080304" pitchFamily="49" charset="-128"/>
                  </a:rPr>
                  <a:t>21cases</a:t>
                </a:r>
                <a:endParaRPr lang="en-US" sz="1100" dirty="0">
                  <a:effectLst/>
                  <a:latin typeface="Arial" panose="020B0604020202020204" pitchFamily="34" charset="0"/>
                  <a:ea typeface="MS Mincho" panose="02020609040205080304" pitchFamily="49" charset="-128"/>
                </a:endParaRPr>
              </a:p>
            </p:txBody>
          </p:sp>
          <p:cxnSp>
            <p:nvCxnSpPr>
              <p:cNvPr id="22" name="直線コネクタ 26">
                <a:extLst>
                  <a:ext uri="{FF2B5EF4-FFF2-40B4-BE49-F238E27FC236}">
                    <a16:creationId xmlns:a16="http://schemas.microsoft.com/office/drawing/2014/main" id="{A68E5625-8E08-8B8D-3749-32B3D5A73539}"/>
                  </a:ext>
                </a:extLst>
              </p:cNvPr>
              <p:cNvCxnSpPr>
                <a:cxnSpLocks/>
              </p:cNvCxnSpPr>
              <p:nvPr/>
            </p:nvCxnSpPr>
            <p:spPr bwMode="auto">
              <a:xfrm flipH="1">
                <a:off x="9519" y="4866"/>
                <a:ext cx="5020" cy="7795"/>
              </a:xfrm>
              <a:prstGeom prst="line">
                <a:avLst/>
              </a:prstGeom>
              <a:noFill/>
              <a:ln w="6350">
                <a:solidFill>
                  <a:schemeClr val="tx1">
                    <a:lumMod val="100000"/>
                    <a:lumOff val="0"/>
                  </a:schemeClr>
                </a:solidFill>
                <a:prstDash val="dash"/>
                <a:miter lim="800000"/>
                <a:headEnd/>
                <a:tailEnd/>
              </a:ln>
              <a:extLst>
                <a:ext uri="{909E8E84-426E-40DD-AFC4-6F175D3DCCD1}">
                  <a14:hiddenFill xmlns:a14="http://schemas.microsoft.com/office/drawing/2010/main">
                    <a:noFill/>
                  </a14:hiddenFill>
                </a:ext>
              </a:extLst>
            </p:spPr>
          </p:cxnSp>
          <p:cxnSp>
            <p:nvCxnSpPr>
              <p:cNvPr id="23" name="直線コネクタ 27">
                <a:extLst>
                  <a:ext uri="{FF2B5EF4-FFF2-40B4-BE49-F238E27FC236}">
                    <a16:creationId xmlns:a16="http://schemas.microsoft.com/office/drawing/2014/main" id="{BC5B744E-983F-B2DF-2A65-B0D4EAD319C9}"/>
                  </a:ext>
                </a:extLst>
              </p:cNvPr>
              <p:cNvCxnSpPr>
                <a:cxnSpLocks/>
              </p:cNvCxnSpPr>
              <p:nvPr/>
            </p:nvCxnSpPr>
            <p:spPr bwMode="auto">
              <a:xfrm flipV="1">
                <a:off x="9309" y="12895"/>
                <a:ext cx="171" cy="2288"/>
              </a:xfrm>
              <a:prstGeom prst="line">
                <a:avLst/>
              </a:prstGeom>
              <a:noFill/>
              <a:ln w="6350">
                <a:solidFill>
                  <a:schemeClr val="tx1">
                    <a:lumMod val="100000"/>
                    <a:lumOff val="0"/>
                  </a:schemeClr>
                </a:solidFill>
                <a:prstDash val="dash"/>
                <a:miter lim="800000"/>
                <a:headEnd/>
                <a:tailEnd/>
              </a:ln>
              <a:extLst>
                <a:ext uri="{909E8E84-426E-40DD-AFC4-6F175D3DCCD1}">
                  <a14:hiddenFill xmlns:a14="http://schemas.microsoft.com/office/drawing/2010/main">
                    <a:noFill/>
                  </a14:hiddenFill>
                </a:ext>
              </a:extLst>
            </p:spPr>
          </p:cxnSp>
          <p:cxnSp>
            <p:nvCxnSpPr>
              <p:cNvPr id="24" name="直線コネクタ 28">
                <a:extLst>
                  <a:ext uri="{FF2B5EF4-FFF2-40B4-BE49-F238E27FC236}">
                    <a16:creationId xmlns:a16="http://schemas.microsoft.com/office/drawing/2014/main" id="{92B32796-B413-A74A-525A-C815E97CB165}"/>
                  </a:ext>
                </a:extLst>
              </p:cNvPr>
              <p:cNvCxnSpPr>
                <a:cxnSpLocks/>
              </p:cNvCxnSpPr>
              <p:nvPr/>
            </p:nvCxnSpPr>
            <p:spPr bwMode="auto">
              <a:xfrm flipH="1" flipV="1">
                <a:off x="9341" y="15248"/>
                <a:ext cx="1449" cy="2372"/>
              </a:xfrm>
              <a:prstGeom prst="line">
                <a:avLst/>
              </a:prstGeom>
              <a:noFill/>
              <a:ln w="6350">
                <a:solidFill>
                  <a:schemeClr val="tx1">
                    <a:lumMod val="100000"/>
                    <a:lumOff val="0"/>
                  </a:schemeClr>
                </a:solidFill>
                <a:prstDash val="dash"/>
                <a:miter lim="800000"/>
                <a:headEnd/>
                <a:tailEnd/>
              </a:ln>
              <a:extLst>
                <a:ext uri="{909E8E84-426E-40DD-AFC4-6F175D3DCCD1}">
                  <a14:hiddenFill xmlns:a14="http://schemas.microsoft.com/office/drawing/2010/main">
                    <a:noFill/>
                  </a14:hiddenFill>
                </a:ext>
              </a:extLst>
            </p:spPr>
          </p:cxnSp>
          <p:cxnSp>
            <p:nvCxnSpPr>
              <p:cNvPr id="25" name="直線コネクタ 29">
                <a:extLst>
                  <a:ext uri="{FF2B5EF4-FFF2-40B4-BE49-F238E27FC236}">
                    <a16:creationId xmlns:a16="http://schemas.microsoft.com/office/drawing/2014/main" id="{71CD61FF-EAC7-1790-7756-44E9A41FCE58}"/>
                  </a:ext>
                </a:extLst>
              </p:cNvPr>
              <p:cNvCxnSpPr>
                <a:cxnSpLocks/>
              </p:cNvCxnSpPr>
              <p:nvPr/>
            </p:nvCxnSpPr>
            <p:spPr bwMode="auto">
              <a:xfrm flipH="1" flipV="1">
                <a:off x="10789" y="17636"/>
                <a:ext cx="2371" cy="2417"/>
              </a:xfrm>
              <a:prstGeom prst="line">
                <a:avLst/>
              </a:prstGeom>
              <a:noFill/>
              <a:ln w="6350">
                <a:solidFill>
                  <a:schemeClr val="tx1">
                    <a:lumMod val="100000"/>
                    <a:lumOff val="0"/>
                  </a:schemeClr>
                </a:solidFill>
                <a:prstDash val="dash"/>
                <a:miter lim="800000"/>
                <a:headEnd/>
                <a:tailEnd/>
              </a:ln>
              <a:extLst>
                <a:ext uri="{909E8E84-426E-40DD-AFC4-6F175D3DCCD1}">
                  <a14:hiddenFill xmlns:a14="http://schemas.microsoft.com/office/drawing/2010/main">
                    <a:noFill/>
                  </a14:hiddenFill>
                </a:ext>
              </a:extLst>
            </p:spPr>
          </p:cxnSp>
          <p:cxnSp>
            <p:nvCxnSpPr>
              <p:cNvPr id="26" name="直線コネクタ 30">
                <a:extLst>
                  <a:ext uri="{FF2B5EF4-FFF2-40B4-BE49-F238E27FC236}">
                    <a16:creationId xmlns:a16="http://schemas.microsoft.com/office/drawing/2014/main" id="{4A0A482E-6B17-E7ED-5BE3-4911EB918501}"/>
                  </a:ext>
                </a:extLst>
              </p:cNvPr>
              <p:cNvCxnSpPr>
                <a:cxnSpLocks/>
              </p:cNvCxnSpPr>
              <p:nvPr/>
            </p:nvCxnSpPr>
            <p:spPr bwMode="auto">
              <a:xfrm flipH="1" flipV="1">
                <a:off x="14742" y="21180"/>
                <a:ext cx="2496" cy="810"/>
              </a:xfrm>
              <a:prstGeom prst="line">
                <a:avLst/>
              </a:prstGeom>
              <a:noFill/>
              <a:ln w="6350">
                <a:solidFill>
                  <a:schemeClr val="tx1">
                    <a:lumMod val="100000"/>
                    <a:lumOff val="0"/>
                  </a:schemeClr>
                </a:solidFill>
                <a:prstDash val="dash"/>
                <a:miter lim="800000"/>
                <a:headEnd/>
                <a:tailEnd/>
              </a:ln>
              <a:extLst>
                <a:ext uri="{909E8E84-426E-40DD-AFC4-6F175D3DCCD1}">
                  <a14:hiddenFill xmlns:a14="http://schemas.microsoft.com/office/drawing/2010/main">
                    <a:noFill/>
                  </a14:hiddenFill>
                </a:ext>
              </a:extLst>
            </p:spPr>
          </p:cxnSp>
          <p:cxnSp>
            <p:nvCxnSpPr>
              <p:cNvPr id="27" name="直線コネクタ 192">
                <a:extLst>
                  <a:ext uri="{FF2B5EF4-FFF2-40B4-BE49-F238E27FC236}">
                    <a16:creationId xmlns:a16="http://schemas.microsoft.com/office/drawing/2014/main" id="{A70EDC94-561A-24EC-0B5B-A6F6EF27A132}"/>
                  </a:ext>
                </a:extLst>
              </p:cNvPr>
              <p:cNvCxnSpPr>
                <a:cxnSpLocks/>
              </p:cNvCxnSpPr>
              <p:nvPr/>
            </p:nvCxnSpPr>
            <p:spPr bwMode="auto">
              <a:xfrm flipH="1" flipV="1">
                <a:off x="13167" y="20120"/>
                <a:ext cx="1575" cy="932"/>
              </a:xfrm>
              <a:prstGeom prst="line">
                <a:avLst/>
              </a:prstGeom>
              <a:noFill/>
              <a:ln w="6350">
                <a:solidFill>
                  <a:schemeClr val="tx1">
                    <a:lumMod val="100000"/>
                    <a:lumOff val="0"/>
                  </a:schemeClr>
                </a:solidFill>
                <a:prstDash val="dash"/>
                <a:miter lim="800000"/>
                <a:headEnd/>
                <a:tailEnd/>
              </a:ln>
              <a:extLst>
                <a:ext uri="{909E8E84-426E-40DD-AFC4-6F175D3DCCD1}">
                  <a14:hiddenFill xmlns:a14="http://schemas.microsoft.com/office/drawing/2010/main">
                    <a:noFill/>
                  </a14:hiddenFill>
                </a:ext>
              </a:extLst>
            </p:spPr>
          </p:cxnSp>
        </p:grpSp>
        <p:sp>
          <p:nvSpPr>
            <p:cNvPr id="8" name="TextBox 25">
              <a:extLst>
                <a:ext uri="{FF2B5EF4-FFF2-40B4-BE49-F238E27FC236}">
                  <a16:creationId xmlns:a16="http://schemas.microsoft.com/office/drawing/2014/main" id="{53118E50-D971-EA3F-B0AF-D799AB13C215}"/>
                </a:ext>
              </a:extLst>
            </p:cNvPr>
            <p:cNvSpPr txBox="1"/>
            <p:nvPr/>
          </p:nvSpPr>
          <p:spPr>
            <a:xfrm>
              <a:off x="6168421" y="1707032"/>
              <a:ext cx="571501" cy="246221"/>
            </a:xfrm>
            <a:prstGeom prst="rect">
              <a:avLst/>
            </a:prstGeom>
            <a:noFill/>
          </p:spPr>
          <p:txBody>
            <a:bodyPr wrap="square" rtlCol="0">
              <a:spAutoFit/>
            </a:bodyPr>
            <a:lstStyle/>
            <a:p>
              <a:r>
                <a:rPr lang="en-US" sz="1000" dirty="0"/>
                <a:t>(d)</a:t>
              </a:r>
            </a:p>
          </p:txBody>
        </p:sp>
      </p:grpSp>
      <p:pic>
        <p:nvPicPr>
          <p:cNvPr id="28" name="図 27">
            <a:extLst>
              <a:ext uri="{FF2B5EF4-FFF2-40B4-BE49-F238E27FC236}">
                <a16:creationId xmlns:a16="http://schemas.microsoft.com/office/drawing/2014/main" id="{928C26BB-264A-1FA3-037E-C56A65F5A0AA}"/>
              </a:ext>
            </a:extLst>
          </p:cNvPr>
          <p:cNvPicPr>
            <a:picLocks noChangeAspect="1"/>
          </p:cNvPicPr>
          <p:nvPr/>
        </p:nvPicPr>
        <p:blipFill>
          <a:blip r:embed="rId5"/>
          <a:stretch>
            <a:fillRect/>
          </a:stretch>
        </p:blipFill>
        <p:spPr>
          <a:xfrm>
            <a:off x="7250520" y="3076835"/>
            <a:ext cx="1569874" cy="1139711"/>
          </a:xfrm>
          <a:prstGeom prst="rect">
            <a:avLst/>
          </a:prstGeom>
        </p:spPr>
      </p:pic>
      <p:sp>
        <p:nvSpPr>
          <p:cNvPr id="29" name="テキスト ボックス 28">
            <a:extLst>
              <a:ext uri="{FF2B5EF4-FFF2-40B4-BE49-F238E27FC236}">
                <a16:creationId xmlns:a16="http://schemas.microsoft.com/office/drawing/2014/main" id="{A14A02B2-2DA6-2359-2BA4-166E0B12015E}"/>
              </a:ext>
            </a:extLst>
          </p:cNvPr>
          <p:cNvSpPr txBox="1"/>
          <p:nvPr/>
        </p:nvSpPr>
        <p:spPr>
          <a:xfrm>
            <a:off x="6990324" y="5479882"/>
            <a:ext cx="2013587" cy="523220"/>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Planned multi-scenario cases at FMS</a:t>
            </a:r>
            <a:endParaRPr kumimoji="1" lang="ja-JP" altLang="en-US" sz="1400" dirty="0">
              <a:latin typeface="Arial" panose="020B0604020202020204" pitchFamily="34" charset="0"/>
              <a:cs typeface="Arial" panose="020B0604020202020204" pitchFamily="34" charset="0"/>
            </a:endParaRPr>
          </a:p>
        </p:txBody>
      </p:sp>
      <p:sp>
        <p:nvSpPr>
          <p:cNvPr id="31" name="Text Box 49">
            <a:extLst>
              <a:ext uri="{FF2B5EF4-FFF2-40B4-BE49-F238E27FC236}">
                <a16:creationId xmlns:a16="http://schemas.microsoft.com/office/drawing/2014/main" id="{0A9E11E6-2E09-E35E-CCE5-C3D87F001EB3}"/>
              </a:ext>
            </a:extLst>
          </p:cNvPr>
          <p:cNvSpPr txBox="1"/>
          <p:nvPr/>
        </p:nvSpPr>
        <p:spPr>
          <a:xfrm>
            <a:off x="331223" y="5604647"/>
            <a:ext cx="3585113" cy="796910"/>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1000"/>
              </a:spcAft>
            </a:pPr>
            <a:r>
              <a:rPr lang="en-US" altLang="ja-JP" sz="1400" dirty="0">
                <a:latin typeface="Arial" panose="020B0604020202020204" pitchFamily="34" charset="0"/>
                <a:cs typeface="Arial" panose="020B0604020202020204" pitchFamily="34" charset="0"/>
              </a:rPr>
              <a:t>A</a:t>
            </a:r>
            <a:r>
              <a:rPr lang="en-US" sz="1400" dirty="0">
                <a:latin typeface="Arial" panose="020B0604020202020204" pitchFamily="34" charset="0"/>
                <a:cs typeface="Arial" panose="020B0604020202020204" pitchFamily="34" charset="0"/>
              </a:rPr>
              <a:t>n example of (a) the distribution of P-Surge ensemble track members, the three members of </a:t>
            </a:r>
            <a:r>
              <a:rPr lang="en-US" altLang="ja-JP" sz="1400" dirty="0">
                <a:latin typeface="Arial" panose="020B0604020202020204" pitchFamily="34" charset="0"/>
                <a:cs typeface="Arial" panose="020B0604020202020204" pitchFamily="34" charset="0"/>
              </a:rPr>
              <a:t>(b) intensity, and (c) size of NHC.</a:t>
            </a:r>
            <a:endParaRPr lang="en-AU" sz="1400" i="1" dirty="0">
              <a:solidFill>
                <a:srgbClr val="44546A"/>
              </a:solidFill>
              <a:effectLst/>
              <a:latin typeface="Arial" panose="020B0604020202020204" pitchFamily="34" charset="0"/>
              <a:ea typeface="PMingLiU" panose="02020500000000000000" pitchFamily="18" charset="-120"/>
              <a:cs typeface="Arial" panose="020B0604020202020204" pitchFamily="34" charset="0"/>
            </a:endParaRPr>
          </a:p>
        </p:txBody>
      </p:sp>
      <p:sp>
        <p:nvSpPr>
          <p:cNvPr id="33" name="Text Box 49">
            <a:extLst>
              <a:ext uri="{FF2B5EF4-FFF2-40B4-BE49-F238E27FC236}">
                <a16:creationId xmlns:a16="http://schemas.microsoft.com/office/drawing/2014/main" id="{E1EE7679-453E-36AC-E28A-A973D17E26C8}"/>
              </a:ext>
            </a:extLst>
          </p:cNvPr>
          <p:cNvSpPr txBox="1"/>
          <p:nvPr/>
        </p:nvSpPr>
        <p:spPr>
          <a:xfrm>
            <a:off x="4432207" y="5550004"/>
            <a:ext cx="2367663" cy="796910"/>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1000"/>
              </a:spcAft>
            </a:pPr>
            <a:r>
              <a:rPr lang="en-US" sz="1400" dirty="0">
                <a:latin typeface="Arial" panose="020B0604020202020204" pitchFamily="34" charset="0"/>
                <a:cs typeface="Arial" panose="020B0604020202020204" pitchFamily="34" charset="0"/>
              </a:rPr>
              <a:t>(d) the 21-track ensemble  produced by JMA</a:t>
            </a:r>
            <a:endParaRPr lang="en-AU" sz="1400" i="1" dirty="0">
              <a:solidFill>
                <a:srgbClr val="44546A"/>
              </a:solidFill>
              <a:effectLst/>
              <a:latin typeface="Arial" panose="020B0604020202020204" pitchFamily="34" charset="0"/>
              <a:ea typeface="PMingLiU" panose="02020500000000000000" pitchFamily="18" charset="-120"/>
              <a:cs typeface="Arial" panose="020B0604020202020204" pitchFamily="34" charset="0"/>
            </a:endParaRPr>
          </a:p>
        </p:txBody>
      </p:sp>
      <p:pic>
        <p:nvPicPr>
          <p:cNvPr id="36" name="図 35">
            <a:extLst>
              <a:ext uri="{FF2B5EF4-FFF2-40B4-BE49-F238E27FC236}">
                <a16:creationId xmlns:a16="http://schemas.microsoft.com/office/drawing/2014/main" id="{3CA47502-1D55-0604-02BF-A9D7AEF62E3F}"/>
              </a:ext>
            </a:extLst>
          </p:cNvPr>
          <p:cNvPicPr>
            <a:picLocks noChangeAspect="1"/>
          </p:cNvPicPr>
          <p:nvPr/>
        </p:nvPicPr>
        <p:blipFill>
          <a:blip r:embed="rId6"/>
          <a:stretch>
            <a:fillRect/>
          </a:stretch>
        </p:blipFill>
        <p:spPr>
          <a:xfrm>
            <a:off x="7250520" y="4216546"/>
            <a:ext cx="1450998" cy="1318854"/>
          </a:xfrm>
          <a:prstGeom prst="rect">
            <a:avLst/>
          </a:prstGeom>
        </p:spPr>
      </p:pic>
      <p:sp>
        <p:nvSpPr>
          <p:cNvPr id="30" name="スライド番号プレースホルダー 29">
            <a:extLst>
              <a:ext uri="{FF2B5EF4-FFF2-40B4-BE49-F238E27FC236}">
                <a16:creationId xmlns:a16="http://schemas.microsoft.com/office/drawing/2014/main" id="{5EB02E30-BDE1-F455-CB03-68B835B1879A}"/>
              </a:ext>
            </a:extLst>
          </p:cNvPr>
          <p:cNvSpPr>
            <a:spLocks noGrp="1"/>
          </p:cNvSpPr>
          <p:nvPr>
            <p:ph type="sldNum" sz="quarter" idx="12"/>
          </p:nvPr>
        </p:nvSpPr>
        <p:spPr/>
        <p:txBody>
          <a:bodyPr/>
          <a:lstStyle/>
          <a:p>
            <a:fld id="{5738E015-FB28-4A23-80CC-627450F60BA8}" type="slidenum">
              <a:rPr kumimoji="1" lang="ja-JP" altLang="en-US" smtClean="0"/>
              <a:pPr/>
              <a:t>13</a:t>
            </a:fld>
            <a:endParaRPr kumimoji="1" lang="ja-JP" altLang="en-US"/>
          </a:p>
        </p:txBody>
      </p:sp>
    </p:spTree>
    <p:extLst>
      <p:ext uri="{BB962C8B-B14F-4D97-AF65-F5344CB8AC3E}">
        <p14:creationId xmlns:p14="http://schemas.microsoft.com/office/powerpoint/2010/main" val="3896688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7" y="-102602"/>
            <a:ext cx="9069297" cy="1143000"/>
          </a:xfrm>
        </p:spPr>
        <p:txBody>
          <a:bodyPr>
            <a:normAutofit/>
          </a:bodyPr>
          <a:lstStyle/>
          <a:p>
            <a:pPr algn="ctr"/>
            <a:r>
              <a:rPr lang="en-US" sz="4000" b="1" dirty="0">
                <a:solidFill>
                  <a:srgbClr val="002060"/>
                </a:solidFill>
              </a:rPr>
              <a:t>Information on area of coastal hazard</a:t>
            </a:r>
          </a:p>
        </p:txBody>
      </p:sp>
      <p:sp>
        <p:nvSpPr>
          <p:cNvPr id="28" name="Text Placeholder 5">
            <a:extLst>
              <a:ext uri="{FF2B5EF4-FFF2-40B4-BE49-F238E27FC236}">
                <a16:creationId xmlns:a16="http://schemas.microsoft.com/office/drawing/2014/main" id="{E58624BC-0EE4-40FD-BBCB-C3970BC3B935}"/>
              </a:ext>
            </a:extLst>
          </p:cNvPr>
          <p:cNvSpPr txBox="1">
            <a:spLocks/>
          </p:cNvSpPr>
          <p:nvPr/>
        </p:nvSpPr>
        <p:spPr>
          <a:xfrm>
            <a:off x="656543" y="6295507"/>
            <a:ext cx="7282068" cy="6397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altLang="ja-JP" sz="1400" b="1" dirty="0">
                <a:solidFill>
                  <a:srgbClr val="3333FF"/>
                </a:solidFill>
                <a:latin typeface="Arial" panose="020B0604020202020204" pitchFamily="34" charset="0"/>
                <a:cs typeface="Arial" panose="020B0604020202020204" pitchFamily="34" charset="0"/>
              </a:rPr>
              <a:t>※</a:t>
            </a:r>
            <a:r>
              <a:rPr lang="en-US" sz="1400" b="1" dirty="0">
                <a:solidFill>
                  <a:srgbClr val="3333FF"/>
                </a:solidFill>
                <a:latin typeface="Arial" panose="020B0604020202020204" pitchFamily="34" charset="0"/>
                <a:cs typeface="Arial" panose="020B0604020202020204" pitchFamily="34" charset="0"/>
              </a:rPr>
              <a:t>Storm Surge(=total water level)</a:t>
            </a:r>
            <a:r>
              <a:rPr lang="en-US" altLang="ja-JP" sz="1400" b="1" dirty="0">
                <a:solidFill>
                  <a:srgbClr val="3333FF"/>
                </a:solidFill>
                <a:latin typeface="Arial" panose="020B0604020202020204" pitchFamily="34" charset="0"/>
                <a:cs typeface="Arial" panose="020B0604020202020204" pitchFamily="34" charset="0"/>
              </a:rPr>
              <a:t>:</a:t>
            </a:r>
            <a:r>
              <a:rPr lang="ja-JP" altLang="en-US" sz="1400" b="1" dirty="0">
                <a:solidFill>
                  <a:srgbClr val="3333FF"/>
                </a:solidFill>
                <a:latin typeface="Arial" panose="020B0604020202020204" pitchFamily="34" charset="0"/>
                <a:cs typeface="Arial" panose="020B0604020202020204" pitchFamily="34" charset="0"/>
              </a:rPr>
              <a:t> </a:t>
            </a:r>
            <a:r>
              <a:rPr lang="en-US" altLang="ja-JP" sz="1400" b="1" dirty="0">
                <a:solidFill>
                  <a:srgbClr val="3333FF"/>
                </a:solidFill>
                <a:latin typeface="Arial" panose="020B0604020202020204" pitchFamily="34" charset="0"/>
                <a:cs typeface="Arial" panose="020B0604020202020204" pitchFamily="34" charset="0"/>
              </a:rPr>
              <a:t>surge (anomaly) + astronomical tide + wave setup</a:t>
            </a:r>
            <a:endParaRPr lang="en-US" sz="1400" b="1" dirty="0">
              <a:solidFill>
                <a:srgbClr val="3333FF"/>
              </a:solidFill>
              <a:latin typeface="Arial" panose="020B0604020202020204" pitchFamily="34" charset="0"/>
              <a:cs typeface="Arial" panose="020B0604020202020204" pitchFamily="34" charset="0"/>
            </a:endParaRPr>
          </a:p>
          <a:p>
            <a:pPr marL="0" indent="0">
              <a:spcBef>
                <a:spcPts val="0"/>
              </a:spcBef>
              <a:buNone/>
            </a:pPr>
            <a:endParaRPr lang="en-US" sz="2400" dirty="0"/>
          </a:p>
        </p:txBody>
      </p:sp>
      <p:sp>
        <p:nvSpPr>
          <p:cNvPr id="3" name="Text Placeholder 5">
            <a:extLst>
              <a:ext uri="{FF2B5EF4-FFF2-40B4-BE49-F238E27FC236}">
                <a16:creationId xmlns:a16="http://schemas.microsoft.com/office/drawing/2014/main" id="{A1ED4794-9BF8-8CDE-B83F-EEE64C3555F2}"/>
              </a:ext>
            </a:extLst>
          </p:cNvPr>
          <p:cNvSpPr txBox="1">
            <a:spLocks/>
          </p:cNvSpPr>
          <p:nvPr/>
        </p:nvSpPr>
        <p:spPr>
          <a:xfrm>
            <a:off x="0" y="849045"/>
            <a:ext cx="9144000" cy="19879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NHMSs have been indicating coastal hazard risk with map images.</a:t>
            </a:r>
          </a:p>
          <a:p>
            <a:pPr marL="0" indent="0">
              <a:buNone/>
            </a:pPr>
            <a:r>
              <a:rPr lang="en-US" sz="2400" dirty="0"/>
              <a:t>Philippine Atmospheric Geophysical and Astronomical Service Administration (PAGASA) and Meteorological Service of Canada (MSC) issue </a:t>
            </a:r>
            <a:r>
              <a:rPr lang="en-US" sz="2400" dirty="0">
                <a:solidFill>
                  <a:srgbClr val="FF0000"/>
                </a:solidFill>
              </a:rPr>
              <a:t>maps indicat</a:t>
            </a:r>
            <a:r>
              <a:rPr lang="en-US" altLang="ja-JP" sz="2400" dirty="0">
                <a:solidFill>
                  <a:srgbClr val="FF0000"/>
                </a:solidFill>
              </a:rPr>
              <a:t>ing</a:t>
            </a:r>
            <a:r>
              <a:rPr lang="en-US" sz="2400" dirty="0">
                <a:solidFill>
                  <a:srgbClr val="FF0000"/>
                </a:solidFill>
              </a:rPr>
              <a:t> areas where coastal hazard is feared</a:t>
            </a:r>
            <a:r>
              <a:rPr lang="en-US" sz="2400" dirty="0"/>
              <a:t>.</a:t>
            </a:r>
          </a:p>
          <a:p>
            <a:pPr marL="0" indent="0">
              <a:buNone/>
            </a:pPr>
            <a:r>
              <a:rPr lang="en-US" altLang="ja-JP" sz="2400" dirty="0"/>
              <a:t>.</a:t>
            </a:r>
          </a:p>
        </p:txBody>
      </p:sp>
      <p:pic>
        <p:nvPicPr>
          <p:cNvPr id="9" name="Picture 2">
            <a:extLst>
              <a:ext uri="{FF2B5EF4-FFF2-40B4-BE49-F238E27FC236}">
                <a16:creationId xmlns:a16="http://schemas.microsoft.com/office/drawing/2014/main" id="{B39868BA-8441-96A5-A29A-8F9226319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20" y="2645689"/>
            <a:ext cx="3989957" cy="2839107"/>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13" name="Text Placeholder 5">
            <a:extLst>
              <a:ext uri="{FF2B5EF4-FFF2-40B4-BE49-F238E27FC236}">
                <a16:creationId xmlns:a16="http://schemas.microsoft.com/office/drawing/2014/main" id="{2107B47A-A6DB-ABFD-4F03-A7900515B766}"/>
              </a:ext>
            </a:extLst>
          </p:cNvPr>
          <p:cNvSpPr txBox="1">
            <a:spLocks/>
          </p:cNvSpPr>
          <p:nvPr/>
        </p:nvSpPr>
        <p:spPr>
          <a:xfrm>
            <a:off x="453445" y="5694001"/>
            <a:ext cx="3590070" cy="4733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latin typeface="Arial" panose="020B0604020202020204" pitchFamily="34" charset="0"/>
                <a:cs typeface="Arial" panose="020B0604020202020204" pitchFamily="34" charset="0"/>
              </a:rPr>
              <a:t>Risk maps of Storm Surge Warning issued from PAGASA </a:t>
            </a:r>
            <a:endParaRPr lang="en-US" sz="2400" dirty="0"/>
          </a:p>
        </p:txBody>
      </p:sp>
      <p:pic>
        <p:nvPicPr>
          <p:cNvPr id="14" name="Picture 11">
            <a:extLst>
              <a:ext uri="{FF2B5EF4-FFF2-40B4-BE49-F238E27FC236}">
                <a16:creationId xmlns:a16="http://schemas.microsoft.com/office/drawing/2014/main" id="{5CAF2C96-7443-9B89-26FD-E706C1FA4E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716" y="3484949"/>
            <a:ext cx="1980284" cy="1367254"/>
          </a:xfrm>
          <a:prstGeom prst="rect">
            <a:avLst/>
          </a:prstGeom>
          <a:ln>
            <a:solidFill>
              <a:schemeClr val="tx1"/>
            </a:solidFill>
          </a:ln>
        </p:spPr>
      </p:pic>
      <p:pic>
        <p:nvPicPr>
          <p:cNvPr id="15" name="Picture 18">
            <a:extLst>
              <a:ext uri="{FF2B5EF4-FFF2-40B4-BE49-F238E27FC236}">
                <a16:creationId xmlns:a16="http://schemas.microsoft.com/office/drawing/2014/main" id="{CE22C2FC-8847-6A69-572B-A2FD2A28BD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2997" y="2715096"/>
            <a:ext cx="2527447" cy="2533398"/>
          </a:xfrm>
          <a:prstGeom prst="rect">
            <a:avLst/>
          </a:prstGeom>
          <a:ln>
            <a:solidFill>
              <a:schemeClr val="tx1"/>
            </a:solidFill>
          </a:ln>
        </p:spPr>
      </p:pic>
      <p:sp>
        <p:nvSpPr>
          <p:cNvPr id="16" name="Text Placeholder 5">
            <a:extLst>
              <a:ext uri="{FF2B5EF4-FFF2-40B4-BE49-F238E27FC236}">
                <a16:creationId xmlns:a16="http://schemas.microsoft.com/office/drawing/2014/main" id="{C02A69B0-AE63-BA2A-AAF4-55A5FFC704C9}"/>
              </a:ext>
            </a:extLst>
          </p:cNvPr>
          <p:cNvSpPr txBox="1">
            <a:spLocks/>
          </p:cNvSpPr>
          <p:nvPr/>
        </p:nvSpPr>
        <p:spPr>
          <a:xfrm>
            <a:off x="5100486" y="5385878"/>
            <a:ext cx="3989958" cy="6397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ja-JP" sz="1400" dirty="0">
                <a:effectLst/>
                <a:latin typeface="Arial" panose="020B0604020202020204" pitchFamily="34" charset="0"/>
                <a:cs typeface="Arial" panose="020B0604020202020204" pitchFamily="34" charset="0"/>
              </a:rPr>
              <a:t>Coastal Flooding Risk issued from MSC</a:t>
            </a:r>
          </a:p>
          <a:p>
            <a:pPr marL="0" indent="0" algn="ctr">
              <a:buNone/>
            </a:pPr>
            <a:r>
              <a:rPr lang="en-US" sz="1400" dirty="0">
                <a:latin typeface="Arial" panose="020B0604020202020204" pitchFamily="34" charset="0"/>
                <a:cs typeface="Arial" panose="020B0604020202020204" pitchFamily="34" charset="0"/>
              </a:rPr>
              <a:t>24-hour forecast (left) and 5 day outlook (right)</a:t>
            </a:r>
          </a:p>
          <a:p>
            <a:pPr marL="0" indent="0" algn="ctr">
              <a:buNone/>
            </a:pPr>
            <a:endParaRPr lang="en-US" sz="2400" dirty="0"/>
          </a:p>
        </p:txBody>
      </p:sp>
      <p:sp>
        <p:nvSpPr>
          <p:cNvPr id="4" name="スライド番号プレースホルダー 3">
            <a:extLst>
              <a:ext uri="{FF2B5EF4-FFF2-40B4-BE49-F238E27FC236}">
                <a16:creationId xmlns:a16="http://schemas.microsoft.com/office/drawing/2014/main" id="{E46948C3-36C9-1BF1-D6F1-10286DB87424}"/>
              </a:ext>
            </a:extLst>
          </p:cNvPr>
          <p:cNvSpPr>
            <a:spLocks noGrp="1"/>
          </p:cNvSpPr>
          <p:nvPr>
            <p:ph type="sldNum" sz="quarter" idx="12"/>
          </p:nvPr>
        </p:nvSpPr>
        <p:spPr/>
        <p:txBody>
          <a:bodyPr/>
          <a:lstStyle/>
          <a:p>
            <a:fld id="{5738E015-FB28-4A23-80CC-627450F60BA8}" type="slidenum">
              <a:rPr kumimoji="1" lang="ja-JP" altLang="en-US" smtClean="0"/>
              <a:pPr/>
              <a:t>14</a:t>
            </a:fld>
            <a:endParaRPr kumimoji="1" lang="ja-JP" altLang="en-US"/>
          </a:p>
        </p:txBody>
      </p:sp>
    </p:spTree>
    <p:extLst>
      <p:ext uri="{BB962C8B-B14F-4D97-AF65-F5344CB8AC3E}">
        <p14:creationId xmlns:p14="http://schemas.microsoft.com/office/powerpoint/2010/main" val="1162028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4901"/>
          </a:xfrm>
        </p:spPr>
        <p:txBody>
          <a:bodyPr>
            <a:normAutofit/>
          </a:bodyPr>
          <a:lstStyle/>
          <a:p>
            <a:pPr algn="ctr"/>
            <a:r>
              <a:rPr lang="en-US" altLang="ja-JP" sz="4000" b="1" dirty="0">
                <a:solidFill>
                  <a:srgbClr val="002060"/>
                </a:solidFill>
              </a:rPr>
              <a:t>Inundation risk maps</a:t>
            </a:r>
            <a:endParaRPr lang="en-US" sz="4000" b="1" dirty="0">
              <a:solidFill>
                <a:srgbClr val="002060"/>
              </a:solidFill>
            </a:endParaRPr>
          </a:p>
        </p:txBody>
      </p:sp>
      <p:sp>
        <p:nvSpPr>
          <p:cNvPr id="3" name="Text Placeholder 5">
            <a:extLst>
              <a:ext uri="{FF2B5EF4-FFF2-40B4-BE49-F238E27FC236}">
                <a16:creationId xmlns:a16="http://schemas.microsoft.com/office/drawing/2014/main" id="{9B1C9248-656A-DB79-D47C-1A2AF1A05BD7}"/>
              </a:ext>
            </a:extLst>
          </p:cNvPr>
          <p:cNvSpPr txBox="1">
            <a:spLocks/>
          </p:cNvSpPr>
          <p:nvPr/>
        </p:nvSpPr>
        <p:spPr>
          <a:xfrm>
            <a:off x="1" y="927324"/>
            <a:ext cx="9144000" cy="19879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Storm surge is </a:t>
            </a:r>
            <a:r>
              <a:rPr lang="en-US" sz="2400" dirty="0">
                <a:solidFill>
                  <a:srgbClr val="FF0000"/>
                </a:solidFill>
              </a:rPr>
              <a:t>an unfamiliar phenomenon </a:t>
            </a:r>
            <a:r>
              <a:rPr lang="en-US" sz="2400" dirty="0"/>
              <a:t>and many people </a:t>
            </a:r>
            <a:r>
              <a:rPr lang="en-US" altLang="ja-JP" sz="2400" dirty="0">
                <a:solidFill>
                  <a:srgbClr val="FF0000"/>
                </a:solidFill>
              </a:rPr>
              <a:t>do</a:t>
            </a:r>
            <a:r>
              <a:rPr lang="en-US" sz="2400" dirty="0">
                <a:solidFill>
                  <a:srgbClr val="FF0000"/>
                </a:solidFill>
              </a:rPr>
              <a:t> not </a:t>
            </a:r>
            <a:r>
              <a:rPr lang="en-US" altLang="ja-JP" sz="2400" dirty="0">
                <a:solidFill>
                  <a:srgbClr val="FF0000"/>
                </a:solidFill>
              </a:rPr>
              <a:t> perceive the risk easily</a:t>
            </a:r>
            <a:r>
              <a:rPr lang="en-US" altLang="ja-JP" sz="2400" dirty="0"/>
              <a:t>.</a:t>
            </a:r>
            <a:r>
              <a:rPr lang="en-US" sz="2400" dirty="0"/>
              <a:t> Recently, </a:t>
            </a:r>
            <a:r>
              <a:rPr lang="en-US" altLang="ja-JP" sz="2400" dirty="0"/>
              <a:t>the information issued from NHMSs have been shifting to </a:t>
            </a:r>
            <a:r>
              <a:rPr lang="en-US" altLang="ja-JP" sz="2400" dirty="0">
                <a:solidFill>
                  <a:srgbClr val="FF0000"/>
                </a:solidFill>
              </a:rPr>
              <a:t>indicate real risk</a:t>
            </a:r>
            <a:r>
              <a:rPr lang="en-US" altLang="ja-JP" sz="2400" dirty="0"/>
              <a:t>, considering total water levels for </a:t>
            </a:r>
            <a:r>
              <a:rPr lang="en-US" altLang="ja-JP" sz="2400" u="sng" dirty="0"/>
              <a:t>evaluating inundation risks</a:t>
            </a:r>
            <a:r>
              <a:rPr lang="en-US" altLang="ja-JP" sz="2400" dirty="0"/>
              <a:t>. US NHC and IMD (INCOIS) issue inundation risk maps (real time hazard maps).</a:t>
            </a:r>
          </a:p>
        </p:txBody>
      </p:sp>
      <p:sp>
        <p:nvSpPr>
          <p:cNvPr id="5" name="Text Box 49">
            <a:extLst>
              <a:ext uri="{FF2B5EF4-FFF2-40B4-BE49-F238E27FC236}">
                <a16:creationId xmlns:a16="http://schemas.microsoft.com/office/drawing/2014/main" id="{137CA64C-EE47-3DC3-8519-F6C4AC95F64B}"/>
              </a:ext>
            </a:extLst>
          </p:cNvPr>
          <p:cNvSpPr txBox="1"/>
          <p:nvPr/>
        </p:nvSpPr>
        <p:spPr>
          <a:xfrm>
            <a:off x="6363339" y="5382023"/>
            <a:ext cx="2909754" cy="1181765"/>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n-US" altLang="ja-JP" sz="1400" dirty="0">
                <a:latin typeface="Arial" panose="020B0604020202020204" pitchFamily="34" charset="0"/>
                <a:ea typeface="MS Mincho" panose="02020609040205080304" pitchFamily="49" charset="-128"/>
                <a:cs typeface="Arial" panose="020B0604020202020204" pitchFamily="34" charset="0"/>
              </a:rPr>
              <a:t>Detailed inundation heights (m) analyzed by the prototype system of the </a:t>
            </a:r>
            <a:r>
              <a:rPr lang="ja-JP" altLang="ja-JP" sz="1400" dirty="0">
                <a:effectLst/>
                <a:latin typeface="Arial" panose="020B0604020202020204" pitchFamily="34" charset="0"/>
                <a:ea typeface="Arial" panose="020B0604020202020204" pitchFamily="34" charset="0"/>
                <a:cs typeface="Arial" panose="020B0604020202020204" pitchFamily="34" charset="0"/>
              </a:rPr>
              <a:t>Strategic Innovation Promotion</a:t>
            </a:r>
            <a:r>
              <a:rPr lang="en-US" altLang="ja-JP" sz="1400" dirty="0">
                <a:effectLst/>
                <a:latin typeface="Arial" panose="020B0604020202020204" pitchFamily="34" charset="0"/>
                <a:ea typeface="Arial" panose="020B0604020202020204" pitchFamily="34" charset="0"/>
                <a:cs typeface="Arial" panose="020B0604020202020204" pitchFamily="34" charset="0"/>
              </a:rPr>
              <a:t> (SIP)</a:t>
            </a:r>
            <a:r>
              <a:rPr lang="ja-JP" altLang="ja-JP" sz="1400" dirty="0">
                <a:effectLst/>
                <a:latin typeface="Arial" panose="020B0604020202020204" pitchFamily="34" charset="0"/>
                <a:ea typeface="Arial" panose="020B0604020202020204" pitchFamily="34" charset="0"/>
                <a:cs typeface="Arial" panose="020B0604020202020204" pitchFamily="34" charset="0"/>
              </a:rPr>
              <a:t> Program</a:t>
            </a:r>
            <a:r>
              <a:rPr lang="en-US" altLang="ja-JP" sz="1400" dirty="0">
                <a:latin typeface="Arial" panose="020B0604020202020204" pitchFamily="34" charset="0"/>
                <a:ea typeface="MS Mincho" panose="02020609040205080304" pitchFamily="49" charset="-128"/>
                <a:cs typeface="Arial" panose="020B0604020202020204" pitchFamily="34" charset="0"/>
              </a:rPr>
              <a:t> of Japan</a:t>
            </a:r>
          </a:p>
          <a:p>
            <a:pPr>
              <a:spcAft>
                <a:spcPts val="1000"/>
              </a:spcAft>
            </a:pPr>
            <a:endParaRPr lang="en-US" sz="1400" i="0" dirty="0">
              <a:effectLst/>
              <a:latin typeface="Arial" panose="020B0604020202020204" pitchFamily="34" charset="0"/>
              <a:ea typeface="MS Mincho" panose="02020609040205080304" pitchFamily="49" charset="-128"/>
            </a:endParaRPr>
          </a:p>
          <a:p>
            <a:pPr>
              <a:spcAft>
                <a:spcPts val="1000"/>
              </a:spcAft>
            </a:pPr>
            <a:endParaRPr lang="en-US" sz="1400" i="0" dirty="0">
              <a:effectLst/>
              <a:ea typeface="PMingLiU" panose="02020500000000000000" pitchFamily="18" charset="-120"/>
            </a:endParaRPr>
          </a:p>
        </p:txBody>
      </p:sp>
      <p:pic>
        <p:nvPicPr>
          <p:cNvPr id="29" name="image3.png">
            <a:extLst>
              <a:ext uri="{FF2B5EF4-FFF2-40B4-BE49-F238E27FC236}">
                <a16:creationId xmlns:a16="http://schemas.microsoft.com/office/drawing/2014/main" id="{F461E503-3021-A3B0-49E2-6A7344ABC50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a:xfrm>
            <a:off x="246414" y="2922915"/>
            <a:ext cx="2945516" cy="2190102"/>
          </a:xfrm>
          <a:prstGeom prst="rect">
            <a:avLst/>
          </a:prstGeom>
          <a:ln/>
        </p:spPr>
      </p:pic>
      <p:pic>
        <p:nvPicPr>
          <p:cNvPr id="30" name="Picture 30">
            <a:extLst>
              <a:ext uri="{FF2B5EF4-FFF2-40B4-BE49-F238E27FC236}">
                <a16:creationId xmlns:a16="http://schemas.microsoft.com/office/drawing/2014/main" id="{3402A271-D61F-072A-7A1F-973C8DC5663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91257" y="2796209"/>
            <a:ext cx="3052742" cy="2434143"/>
          </a:xfrm>
          <a:prstGeom prst="rect">
            <a:avLst/>
          </a:prstGeom>
          <a:noFill/>
          <a:ln>
            <a:noFill/>
          </a:ln>
        </p:spPr>
      </p:pic>
      <p:pic>
        <p:nvPicPr>
          <p:cNvPr id="31" name="Picture 32">
            <a:extLst>
              <a:ext uri="{FF2B5EF4-FFF2-40B4-BE49-F238E27FC236}">
                <a16:creationId xmlns:a16="http://schemas.microsoft.com/office/drawing/2014/main" id="{D561E77E-5BFD-ADDB-E0B4-80960BBA48F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352488" y="2915322"/>
            <a:ext cx="2814262" cy="2139322"/>
          </a:xfrm>
          <a:prstGeom prst="rect">
            <a:avLst/>
          </a:prstGeom>
          <a:noFill/>
          <a:ln w="15875">
            <a:solidFill>
              <a:schemeClr val="tx1">
                <a:lumMod val="100000"/>
                <a:lumOff val="0"/>
              </a:schemeClr>
            </a:solidFill>
            <a:miter lim="800000"/>
            <a:headEnd/>
            <a:tailEnd/>
          </a:ln>
        </p:spPr>
      </p:pic>
      <p:sp>
        <p:nvSpPr>
          <p:cNvPr id="7" name="Rectangle 2">
            <a:extLst>
              <a:ext uri="{FF2B5EF4-FFF2-40B4-BE49-F238E27FC236}">
                <a16:creationId xmlns:a16="http://schemas.microsoft.com/office/drawing/2014/main" id="{68B03384-6956-5A22-E24D-710E39FD1866}"/>
              </a:ext>
            </a:extLst>
          </p:cNvPr>
          <p:cNvSpPr/>
          <p:nvPr/>
        </p:nvSpPr>
        <p:spPr>
          <a:xfrm>
            <a:off x="264295" y="5113017"/>
            <a:ext cx="2909754" cy="1169551"/>
          </a:xfrm>
          <a:prstGeom prst="rect">
            <a:avLst/>
          </a:prstGeom>
        </p:spPr>
        <p:txBody>
          <a:bodyPr wrap="square">
            <a:spAutoFit/>
          </a:bodyPr>
          <a:lstStyle/>
          <a:p>
            <a:pPr algn="just"/>
            <a:r>
              <a:rPr lang="en-US" sz="1400" dirty="0">
                <a:latin typeface="Arial" panose="020B0604020202020204" pitchFamily="34" charset="0"/>
                <a:ea typeface="Times New Roman" panose="02020603050405020304" pitchFamily="18" charset="0"/>
                <a:cs typeface="Arial" panose="020B0604020202020204" pitchFamily="34" charset="0"/>
              </a:rPr>
              <a:t>An example of the Potential Storm Surge Flooding Map. R</a:t>
            </a:r>
            <a:r>
              <a:rPr lang="en-US" sz="1400" dirty="0">
                <a:latin typeface="Arial" panose="020B0604020202020204" pitchFamily="34" charset="0"/>
                <a:cs typeface="Arial" panose="020B0604020202020204" pitchFamily="34" charset="0"/>
              </a:rPr>
              <a:t>epresents the storm surge heights at the 10% probability of exceedance </a:t>
            </a:r>
          </a:p>
          <a:p>
            <a:pPr algn="just"/>
            <a:r>
              <a:rPr lang="en-US" sz="1400" dirty="0">
                <a:latin typeface="Arial" panose="020B0604020202020204" pitchFamily="34" charset="0"/>
                <a:cs typeface="Arial" panose="020B0604020202020204" pitchFamily="34" charset="0"/>
              </a:rPr>
              <a:t>(NHC)</a:t>
            </a:r>
          </a:p>
        </p:txBody>
      </p:sp>
      <p:sp>
        <p:nvSpPr>
          <p:cNvPr id="11" name="Rectangle 33">
            <a:extLst>
              <a:ext uri="{FF2B5EF4-FFF2-40B4-BE49-F238E27FC236}">
                <a16:creationId xmlns:a16="http://schemas.microsoft.com/office/drawing/2014/main" id="{55E3D6E6-37DE-C574-655A-5E276B3CBA7C}"/>
              </a:ext>
            </a:extLst>
          </p:cNvPr>
          <p:cNvSpPr/>
          <p:nvPr/>
        </p:nvSpPr>
        <p:spPr>
          <a:xfrm>
            <a:off x="3222942" y="5328461"/>
            <a:ext cx="2868315" cy="954107"/>
          </a:xfrm>
          <a:prstGeom prst="rect">
            <a:avLst/>
          </a:prstGeom>
        </p:spPr>
        <p:txBody>
          <a:bodyPr wrap="square">
            <a:spAutoFit/>
          </a:bodyPr>
          <a:lstStyle/>
          <a:p>
            <a:pPr algn="just"/>
            <a:r>
              <a:rPr lang="en-US" sz="1400" dirty="0">
                <a:latin typeface="Arial" panose="020B0604020202020204" pitchFamily="34" charset="0"/>
                <a:ea typeface="MS Mincho" panose="02020609040205080304" pitchFamily="49" charset="-128"/>
              </a:rPr>
              <a:t>Forecasted storm surges and inundation heights due to Cyclone </a:t>
            </a:r>
            <a:r>
              <a:rPr lang="en-US" sz="1400" dirty="0" err="1">
                <a:latin typeface="Arial" panose="020B0604020202020204" pitchFamily="34" charset="0"/>
                <a:ea typeface="MS Mincho" panose="02020609040205080304" pitchFamily="49" charset="-128"/>
              </a:rPr>
              <a:t>Amphan</a:t>
            </a:r>
            <a:r>
              <a:rPr lang="en-US" sz="1400" dirty="0">
                <a:latin typeface="Arial" panose="020B0604020202020204" pitchFamily="34" charset="0"/>
                <a:ea typeface="MS Mincho" panose="02020609040205080304" pitchFamily="49" charset="-128"/>
              </a:rPr>
              <a:t> in May 2020</a:t>
            </a:r>
          </a:p>
          <a:p>
            <a:pPr algn="just"/>
            <a:r>
              <a:rPr lang="en-US" sz="1400" dirty="0">
                <a:latin typeface="Arial" panose="020B0604020202020204" pitchFamily="34" charset="0"/>
                <a:ea typeface="MS Mincho" panose="02020609040205080304" pitchFamily="49" charset="-128"/>
              </a:rPr>
              <a:t> (IMD).</a:t>
            </a:r>
            <a:endParaRPr lang="en-US" sz="1400" dirty="0"/>
          </a:p>
        </p:txBody>
      </p:sp>
      <p:sp>
        <p:nvSpPr>
          <p:cNvPr id="4" name="スライド番号プレースホルダー 3">
            <a:extLst>
              <a:ext uri="{FF2B5EF4-FFF2-40B4-BE49-F238E27FC236}">
                <a16:creationId xmlns:a16="http://schemas.microsoft.com/office/drawing/2014/main" id="{B040817D-6D59-E7FD-33E9-B6880BBF4D93}"/>
              </a:ext>
            </a:extLst>
          </p:cNvPr>
          <p:cNvSpPr>
            <a:spLocks noGrp="1"/>
          </p:cNvSpPr>
          <p:nvPr>
            <p:ph type="sldNum" sz="quarter" idx="12"/>
          </p:nvPr>
        </p:nvSpPr>
        <p:spPr/>
        <p:txBody>
          <a:bodyPr/>
          <a:lstStyle/>
          <a:p>
            <a:fld id="{5738E015-FB28-4A23-80CC-627450F60BA8}" type="slidenum">
              <a:rPr kumimoji="1" lang="ja-JP" altLang="en-US" smtClean="0"/>
              <a:pPr/>
              <a:t>15</a:t>
            </a:fld>
            <a:endParaRPr kumimoji="1" lang="ja-JP" altLang="en-US"/>
          </a:p>
        </p:txBody>
      </p:sp>
    </p:spTree>
    <p:extLst>
      <p:ext uri="{BB962C8B-B14F-4D97-AF65-F5344CB8AC3E}">
        <p14:creationId xmlns:p14="http://schemas.microsoft.com/office/powerpoint/2010/main" val="2374597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5">
            <a:extLst>
              <a:ext uri="{FF2B5EF4-FFF2-40B4-BE49-F238E27FC236}">
                <a16:creationId xmlns:a16="http://schemas.microsoft.com/office/drawing/2014/main" id="{D6580468-C8ED-3E2C-9AC3-2B52DB114A02}"/>
              </a:ext>
            </a:extLst>
          </p:cNvPr>
          <p:cNvPicPr>
            <a:picLocks noChangeAspect="1"/>
          </p:cNvPicPr>
          <p:nvPr/>
        </p:nvPicPr>
        <p:blipFill>
          <a:blip r:embed="rId3"/>
          <a:stretch>
            <a:fillRect/>
          </a:stretch>
        </p:blipFill>
        <p:spPr>
          <a:xfrm>
            <a:off x="208041" y="2183701"/>
            <a:ext cx="3251367" cy="392840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457199" y="84839"/>
            <a:ext cx="8229600" cy="1143000"/>
          </a:xfrm>
        </p:spPr>
        <p:txBody>
          <a:bodyPr>
            <a:normAutofit/>
          </a:bodyPr>
          <a:lstStyle/>
          <a:p>
            <a:pPr algn="ctr"/>
            <a:r>
              <a:rPr lang="en-US" sz="4000" b="1" dirty="0">
                <a:solidFill>
                  <a:srgbClr val="002060"/>
                </a:solidFill>
                <a:effectLst>
                  <a:outerShdw blurRad="38100" dist="38100" dir="2700000" algn="tl">
                    <a:srgbClr val="000000">
                      <a:alpha val="43137"/>
                    </a:srgbClr>
                  </a:outerShdw>
                </a:effectLst>
              </a:rPr>
              <a:t>Explanation on Coastal Hazard Impact</a:t>
            </a:r>
          </a:p>
        </p:txBody>
      </p:sp>
      <p:sp>
        <p:nvSpPr>
          <p:cNvPr id="28" name="Text Placeholder 5">
            <a:extLst>
              <a:ext uri="{FF2B5EF4-FFF2-40B4-BE49-F238E27FC236}">
                <a16:creationId xmlns:a16="http://schemas.microsoft.com/office/drawing/2014/main" id="{E58624BC-0EE4-40FD-BBCB-C3970BC3B935}"/>
              </a:ext>
            </a:extLst>
          </p:cNvPr>
          <p:cNvSpPr txBox="1">
            <a:spLocks/>
          </p:cNvSpPr>
          <p:nvPr/>
        </p:nvSpPr>
        <p:spPr>
          <a:xfrm>
            <a:off x="145775" y="1002560"/>
            <a:ext cx="8706252" cy="138813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400" dirty="0"/>
              <a:t>Recently, possible co</a:t>
            </a:r>
            <a:r>
              <a:rPr lang="en-US" altLang="ja-JP" sz="2400" dirty="0"/>
              <a:t>a</a:t>
            </a:r>
            <a:r>
              <a:rPr lang="en-US" sz="2400" dirty="0"/>
              <a:t>stal impacts </a:t>
            </a:r>
            <a:r>
              <a:rPr lang="en-US" altLang="ja-JP" sz="2400" dirty="0"/>
              <a:t>are</a:t>
            </a:r>
            <a:r>
              <a:rPr lang="ja-JP" altLang="en-US" sz="2400" dirty="0"/>
              <a:t> </a:t>
            </a:r>
            <a:r>
              <a:rPr lang="en-US" altLang="ja-JP" sz="2400" dirty="0"/>
              <a:t>come to be </a:t>
            </a:r>
            <a:r>
              <a:rPr lang="en-US" sz="2400" dirty="0"/>
              <a:t>informed to public </a:t>
            </a:r>
            <a:r>
              <a:rPr lang="en-US" altLang="ja-JP" sz="2400" dirty="0"/>
              <a:t>with </a:t>
            </a:r>
            <a:r>
              <a:rPr lang="en-US" sz="2400" dirty="0">
                <a:solidFill>
                  <a:srgbClr val="FF0000"/>
                </a:solidFill>
              </a:rPr>
              <a:t>concrete </a:t>
            </a:r>
            <a:r>
              <a:rPr lang="en-US" altLang="ja-JP" sz="2400" dirty="0">
                <a:solidFill>
                  <a:srgbClr val="FF0000"/>
                </a:solidFill>
              </a:rPr>
              <a:t>disasters</a:t>
            </a:r>
            <a:r>
              <a:rPr lang="en-US" sz="2400" dirty="0">
                <a:solidFill>
                  <a:srgbClr val="FF0000"/>
                </a:solidFill>
              </a:rPr>
              <a:t> and adequate actions</a:t>
            </a:r>
            <a:r>
              <a:rPr lang="en-US" sz="2400" dirty="0"/>
              <a:t>.</a:t>
            </a:r>
          </a:p>
          <a:p>
            <a:pPr marL="0" indent="0">
              <a:spcBef>
                <a:spcPts val="0"/>
              </a:spcBef>
              <a:buNone/>
            </a:pPr>
            <a:r>
              <a:rPr lang="en-US" sz="2400" dirty="0"/>
              <a:t>PAGASA issues impact and necessary actions in table form.</a:t>
            </a:r>
          </a:p>
        </p:txBody>
      </p:sp>
      <p:pic>
        <p:nvPicPr>
          <p:cNvPr id="5" name="Picture 15">
            <a:extLst>
              <a:ext uri="{FF2B5EF4-FFF2-40B4-BE49-F238E27FC236}">
                <a16:creationId xmlns:a16="http://schemas.microsoft.com/office/drawing/2014/main" id="{DD02064B-5163-5A54-D6A7-3832C9DF926D}"/>
              </a:ext>
            </a:extLst>
          </p:cNvPr>
          <p:cNvPicPr>
            <a:picLocks noChangeAspect="1"/>
          </p:cNvPicPr>
          <p:nvPr/>
        </p:nvPicPr>
        <p:blipFill rotWithShape="1">
          <a:blip r:embed="rId3"/>
          <a:srcRect l="10960" t="28730" r="9700" b="19833"/>
          <a:stretch/>
        </p:blipFill>
        <p:spPr>
          <a:xfrm>
            <a:off x="3541350" y="2590005"/>
            <a:ext cx="5310677" cy="285663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6" name="正方形/長方形 5">
            <a:extLst>
              <a:ext uri="{FF2B5EF4-FFF2-40B4-BE49-F238E27FC236}">
                <a16:creationId xmlns:a16="http://schemas.microsoft.com/office/drawing/2014/main" id="{DAA63898-8048-8002-BEDD-9ACA3E121616}"/>
              </a:ext>
            </a:extLst>
          </p:cNvPr>
          <p:cNvSpPr/>
          <p:nvPr/>
        </p:nvSpPr>
        <p:spPr>
          <a:xfrm>
            <a:off x="2047828" y="2881553"/>
            <a:ext cx="1132694" cy="20699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7BF04B3F-B8BC-251F-D8E9-A75132EAEF45}"/>
              </a:ext>
            </a:extLst>
          </p:cNvPr>
          <p:cNvSpPr/>
          <p:nvPr/>
        </p:nvSpPr>
        <p:spPr>
          <a:xfrm>
            <a:off x="569843" y="3579405"/>
            <a:ext cx="2610679" cy="1708212"/>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8939D3A3-F442-C6AA-9001-A49094B9772B}"/>
              </a:ext>
            </a:extLst>
          </p:cNvPr>
          <p:cNvSpPr/>
          <p:nvPr/>
        </p:nvSpPr>
        <p:spPr>
          <a:xfrm rot="20839951">
            <a:off x="3080930" y="3961021"/>
            <a:ext cx="484909" cy="3549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0B5327F7-D075-60FE-ACB2-57E961229EA5}"/>
              </a:ext>
            </a:extLst>
          </p:cNvPr>
          <p:cNvSpPr>
            <a:spLocks noGrp="1"/>
          </p:cNvSpPr>
          <p:nvPr>
            <p:ph type="sldNum" sz="quarter" idx="12"/>
          </p:nvPr>
        </p:nvSpPr>
        <p:spPr/>
        <p:txBody>
          <a:bodyPr/>
          <a:lstStyle/>
          <a:p>
            <a:fld id="{5738E015-FB28-4A23-80CC-627450F60BA8}" type="slidenum">
              <a:rPr kumimoji="1" lang="ja-JP" altLang="en-US" smtClean="0"/>
              <a:pPr/>
              <a:t>16</a:t>
            </a:fld>
            <a:endParaRPr kumimoji="1" lang="ja-JP" altLang="en-US"/>
          </a:p>
        </p:txBody>
      </p:sp>
    </p:spTree>
    <p:extLst>
      <p:ext uri="{BB962C8B-B14F-4D97-AF65-F5344CB8AC3E}">
        <p14:creationId xmlns:p14="http://schemas.microsoft.com/office/powerpoint/2010/main" val="2721015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28" y="-12700"/>
            <a:ext cx="8415672" cy="1143000"/>
          </a:xfrm>
        </p:spPr>
        <p:txBody>
          <a:bodyPr>
            <a:normAutofit fontScale="90000"/>
          </a:bodyPr>
          <a:lstStyle/>
          <a:p>
            <a:pPr marL="400050" lvl="1" algn="ctr"/>
            <a:r>
              <a:rPr lang="en-US" altLang="ja-JP" sz="4000" b="1" dirty="0">
                <a:solidFill>
                  <a:srgbClr val="002060"/>
                </a:solidFill>
              </a:rPr>
              <a:t>Information based on requirement</a:t>
            </a:r>
          </a:p>
        </p:txBody>
      </p:sp>
      <p:sp>
        <p:nvSpPr>
          <p:cNvPr id="28" name="Text Placeholder 5">
            <a:extLst>
              <a:ext uri="{FF2B5EF4-FFF2-40B4-BE49-F238E27FC236}">
                <a16:creationId xmlns:a16="http://schemas.microsoft.com/office/drawing/2014/main" id="{E58624BC-0EE4-40FD-BBCB-C3970BC3B935}"/>
              </a:ext>
            </a:extLst>
          </p:cNvPr>
          <p:cNvSpPr txBox="1">
            <a:spLocks/>
          </p:cNvSpPr>
          <p:nvPr/>
        </p:nvSpPr>
        <p:spPr>
          <a:xfrm>
            <a:off x="1" y="1059832"/>
            <a:ext cx="9144000" cy="211788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400" dirty="0"/>
              <a:t>Alerting the public (via Storm Surge Warnings) and providing impact-based information is necessary to mitigate loss of life and property. Regions have utilized a variety of alerting protocols to disseminate information more effectively,</a:t>
            </a:r>
            <a:r>
              <a:rPr lang="ja-JP" altLang="en-US" sz="2400" dirty="0"/>
              <a:t> </a:t>
            </a:r>
            <a:r>
              <a:rPr lang="en-US" altLang="ja-JP" sz="2400" dirty="0">
                <a:solidFill>
                  <a:srgbClr val="FF0000"/>
                </a:solidFill>
              </a:rPr>
              <a:t>based</a:t>
            </a:r>
            <a:r>
              <a:rPr lang="ja-JP" altLang="en-US" sz="2400" dirty="0">
                <a:solidFill>
                  <a:srgbClr val="FF0000"/>
                </a:solidFill>
              </a:rPr>
              <a:t> </a:t>
            </a:r>
            <a:r>
              <a:rPr lang="en-US" altLang="ja-JP" sz="2400" dirty="0">
                <a:solidFill>
                  <a:srgbClr val="FF0000"/>
                </a:solidFill>
              </a:rPr>
              <a:t>on</a:t>
            </a:r>
            <a:r>
              <a:rPr lang="ja-JP" altLang="en-US" sz="2400" dirty="0">
                <a:solidFill>
                  <a:srgbClr val="FF0000"/>
                </a:solidFill>
              </a:rPr>
              <a:t> </a:t>
            </a:r>
            <a:r>
              <a:rPr lang="en-US" altLang="ja-JP" sz="2400" dirty="0">
                <a:solidFill>
                  <a:srgbClr val="FF0000"/>
                </a:solidFill>
              </a:rPr>
              <a:t>requirement</a:t>
            </a:r>
            <a:r>
              <a:rPr lang="ja-JP" altLang="en-US" sz="2400" dirty="0">
                <a:solidFill>
                  <a:srgbClr val="FF0000"/>
                </a:solidFill>
              </a:rPr>
              <a:t> </a:t>
            </a:r>
            <a:r>
              <a:rPr lang="en-US" altLang="ja-JP" sz="2400" dirty="0">
                <a:solidFill>
                  <a:srgbClr val="FF0000"/>
                </a:solidFill>
              </a:rPr>
              <a:t>of disaster</a:t>
            </a:r>
            <a:r>
              <a:rPr lang="ja-JP" altLang="en-US" sz="2400" dirty="0">
                <a:solidFill>
                  <a:srgbClr val="FF0000"/>
                </a:solidFill>
              </a:rPr>
              <a:t> </a:t>
            </a:r>
            <a:r>
              <a:rPr lang="en-US" altLang="ja-JP" sz="2400" dirty="0">
                <a:solidFill>
                  <a:srgbClr val="FF0000"/>
                </a:solidFill>
              </a:rPr>
              <a:t>authorities</a:t>
            </a:r>
            <a:r>
              <a:rPr lang="en-US" altLang="ja-JP" sz="2400" dirty="0"/>
              <a:t>.</a:t>
            </a:r>
            <a:endParaRPr lang="en-US" sz="2400" dirty="0"/>
          </a:p>
          <a:p>
            <a:pPr marL="0" indent="0">
              <a:spcBef>
                <a:spcPts val="0"/>
              </a:spcBef>
              <a:buNone/>
            </a:pPr>
            <a:endParaRPr lang="en-US" sz="2400" dirty="0"/>
          </a:p>
        </p:txBody>
      </p:sp>
      <p:sp>
        <p:nvSpPr>
          <p:cNvPr id="29" name="Text Placeholder 5">
            <a:extLst>
              <a:ext uri="{FF2B5EF4-FFF2-40B4-BE49-F238E27FC236}">
                <a16:creationId xmlns:a16="http://schemas.microsoft.com/office/drawing/2014/main" id="{145AA065-C059-4EBE-A11B-170C36867FCA}"/>
              </a:ext>
            </a:extLst>
          </p:cNvPr>
          <p:cNvSpPr txBox="1">
            <a:spLocks/>
          </p:cNvSpPr>
          <p:nvPr/>
        </p:nvSpPr>
        <p:spPr>
          <a:xfrm>
            <a:off x="82841" y="3265387"/>
            <a:ext cx="5220679" cy="6397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t>5-day perspective (probability of warning)</a:t>
            </a:r>
          </a:p>
        </p:txBody>
      </p:sp>
      <p:sp>
        <p:nvSpPr>
          <p:cNvPr id="11" name="Text Box 49">
            <a:extLst>
              <a:ext uri="{FF2B5EF4-FFF2-40B4-BE49-F238E27FC236}">
                <a16:creationId xmlns:a16="http://schemas.microsoft.com/office/drawing/2014/main" id="{3A602218-523A-4FCA-8310-60BF15EC30B6}"/>
              </a:ext>
            </a:extLst>
          </p:cNvPr>
          <p:cNvSpPr txBox="1"/>
          <p:nvPr/>
        </p:nvSpPr>
        <p:spPr>
          <a:xfrm>
            <a:off x="137079" y="5498894"/>
            <a:ext cx="4642427" cy="77388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1000"/>
              </a:spcAft>
            </a:pPr>
            <a:r>
              <a:rPr lang="en-US" sz="1400" dirty="0">
                <a:latin typeface="Arial" panose="020B0604020202020204" pitchFamily="34" charset="0"/>
                <a:cs typeface="Arial" panose="020B0604020202020204" pitchFamily="34" charset="0"/>
              </a:rPr>
              <a:t>The probability of warning for hazards over a 5-day period produced by JMA. The probability of storm surge warning is indicated qualitatively by “high” or “middle”.</a:t>
            </a:r>
            <a:endParaRPr lang="en-AU" sz="1400" i="1" dirty="0">
              <a:solidFill>
                <a:srgbClr val="44546A"/>
              </a:solidFill>
              <a:effectLst/>
              <a:latin typeface="Arial" panose="020B0604020202020204" pitchFamily="34" charset="0"/>
              <a:ea typeface="PMingLiU" panose="02020500000000000000" pitchFamily="18" charset="-120"/>
              <a:cs typeface="Arial" panose="020B0604020202020204" pitchFamily="34" charset="0"/>
            </a:endParaRPr>
          </a:p>
        </p:txBody>
      </p:sp>
      <p:pic>
        <p:nvPicPr>
          <p:cNvPr id="12" name="Picture 11">
            <a:extLst>
              <a:ext uri="{FF2B5EF4-FFF2-40B4-BE49-F238E27FC236}">
                <a16:creationId xmlns:a16="http://schemas.microsoft.com/office/drawing/2014/main" id="{7EEB7033-6F1B-4B09-86B1-140A411589D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039" y="3730412"/>
            <a:ext cx="4810509" cy="1640700"/>
          </a:xfrm>
          <a:prstGeom prst="rect">
            <a:avLst/>
          </a:prstGeom>
          <a:noFill/>
          <a:ln>
            <a:noFill/>
          </a:ln>
        </p:spPr>
      </p:pic>
      <p:sp>
        <p:nvSpPr>
          <p:cNvPr id="4" name="テキスト ボックス 3">
            <a:extLst>
              <a:ext uri="{FF2B5EF4-FFF2-40B4-BE49-F238E27FC236}">
                <a16:creationId xmlns:a16="http://schemas.microsoft.com/office/drawing/2014/main" id="{85BB3883-393B-83FB-0DD3-0968E790B46E}"/>
              </a:ext>
            </a:extLst>
          </p:cNvPr>
          <p:cNvSpPr txBox="1"/>
          <p:nvPr/>
        </p:nvSpPr>
        <p:spPr>
          <a:xfrm>
            <a:off x="5220679" y="3963595"/>
            <a:ext cx="3870282" cy="2190343"/>
          </a:xfrm>
          <a:prstGeom prst="rect">
            <a:avLst/>
          </a:prstGeom>
          <a:noFill/>
        </p:spPr>
        <p:txBody>
          <a:bodyPr wrap="square">
            <a:spAutoFit/>
          </a:bodyPr>
          <a:lstStyle/>
          <a:p>
            <a:pPr algn="just">
              <a:spcAft>
                <a:spcPts val="1000"/>
              </a:spcAft>
            </a:pPr>
            <a:r>
              <a:rPr lang="en-US" altLang="ja-JP" sz="1600" dirty="0">
                <a:latin typeface="Arial" panose="020B0604020202020204" pitchFamily="34" charset="0"/>
                <a:cs typeface="Arial" panose="020B0604020202020204" pitchFamily="34" charset="0"/>
              </a:rPr>
              <a:t>BoM basically provides </a:t>
            </a:r>
            <a:r>
              <a:rPr lang="en-US" altLang="ja-JP" sz="1600" u="sng" dirty="0">
                <a:latin typeface="Arial" panose="020B0604020202020204" pitchFamily="34" charset="0"/>
                <a:cs typeface="Arial" panose="020B0604020202020204" pitchFamily="34" charset="0"/>
              </a:rPr>
              <a:t>'worst case scenario’ storm tide</a:t>
            </a:r>
            <a:r>
              <a:rPr lang="en-US" altLang="ja-JP" sz="1600" dirty="0">
                <a:latin typeface="Arial" panose="020B0604020202020204" pitchFamily="34" charset="0"/>
                <a:cs typeface="Arial" panose="020B0604020202020204" pitchFamily="34" charset="0"/>
              </a:rPr>
              <a:t>, which is determined with worst case scenario storm surge + high tide.</a:t>
            </a:r>
          </a:p>
          <a:p>
            <a:pPr algn="just">
              <a:spcAft>
                <a:spcPts val="1000"/>
              </a:spcAft>
            </a:pPr>
            <a:r>
              <a:rPr lang="ja-JP" altLang="ja-JP" sz="1600" dirty="0">
                <a:effectLst/>
                <a:latin typeface="Arial" panose="020B0604020202020204" pitchFamily="34" charset="0"/>
                <a:ea typeface="Verdana" panose="020B0604030504040204" pitchFamily="34" charset="0"/>
                <a:cs typeface="Arial" panose="020B0604020202020204" pitchFamily="34" charset="0"/>
              </a:rPr>
              <a:t>In Queensland and the Northern Territory</a:t>
            </a:r>
            <a:r>
              <a:rPr lang="en-US" altLang="ja-JP" sz="1600" dirty="0">
                <a:effectLst/>
                <a:latin typeface="Arial" panose="020B0604020202020204" pitchFamily="34" charset="0"/>
                <a:ea typeface="Verdana" panose="020B0604030504040204" pitchFamily="34" charset="0"/>
                <a:cs typeface="Arial" panose="020B0604020202020204" pitchFamily="34" charset="0"/>
              </a:rPr>
              <a:t>, guidance with </a:t>
            </a:r>
            <a:r>
              <a:rPr lang="en-US" altLang="ja-JP" sz="1600" u="sng" dirty="0">
                <a:effectLst/>
                <a:latin typeface="Arial" panose="020B0604020202020204" pitchFamily="34" charset="0"/>
                <a:ea typeface="Verdana" panose="020B0604030504040204" pitchFamily="34" charset="0"/>
                <a:cs typeface="Arial" panose="020B0604020202020204" pitchFamily="34" charset="0"/>
              </a:rPr>
              <a:t>“</a:t>
            </a:r>
            <a:r>
              <a:rPr lang="ja-JP" altLang="ja-JP" sz="1600" u="sng" dirty="0">
                <a:effectLst/>
                <a:latin typeface="Arial" panose="020B0604020202020204" pitchFamily="34" charset="0"/>
                <a:ea typeface="Verdana" panose="020B0604030504040204" pitchFamily="34" charset="0"/>
                <a:cs typeface="Arial" panose="020B0604020202020204" pitchFamily="34" charset="0"/>
              </a:rPr>
              <a:t>most likely” scenario</a:t>
            </a:r>
            <a:r>
              <a:rPr lang="en-US" altLang="ja-JP" sz="1600" dirty="0">
                <a:effectLst/>
                <a:latin typeface="Arial" panose="020B0604020202020204" pitchFamily="34" charset="0"/>
                <a:ea typeface="Verdana" panose="020B0604030504040204" pitchFamily="34" charset="0"/>
                <a:cs typeface="Arial" panose="020B0604020202020204" pitchFamily="34" charset="0"/>
              </a:rPr>
              <a:t> is also provided to emergency managers, for interpretating error range.</a:t>
            </a:r>
            <a:endParaRPr lang="en-US" altLang="ja-JP" sz="1600" dirty="0">
              <a:latin typeface="Arial" panose="020B0604020202020204" pitchFamily="34" charset="0"/>
              <a:cs typeface="Arial" panose="020B0604020202020204" pitchFamily="34" charset="0"/>
            </a:endParaRPr>
          </a:p>
        </p:txBody>
      </p:sp>
      <p:sp>
        <p:nvSpPr>
          <p:cNvPr id="5" name="Text Placeholder 5">
            <a:extLst>
              <a:ext uri="{FF2B5EF4-FFF2-40B4-BE49-F238E27FC236}">
                <a16:creationId xmlns:a16="http://schemas.microsoft.com/office/drawing/2014/main" id="{44F053E8-E96E-2368-2DE4-6C7CA6DC3D9D}"/>
              </a:ext>
            </a:extLst>
          </p:cNvPr>
          <p:cNvSpPr txBox="1">
            <a:spLocks/>
          </p:cNvSpPr>
          <p:nvPr/>
        </p:nvSpPr>
        <p:spPr>
          <a:xfrm>
            <a:off x="5220679" y="3206941"/>
            <a:ext cx="3870282" cy="6397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t>Specific storm surge guidance for local government</a:t>
            </a:r>
          </a:p>
          <a:p>
            <a:pPr marL="0" indent="0">
              <a:buNone/>
            </a:pPr>
            <a:endParaRPr lang="en-US" sz="1800" dirty="0"/>
          </a:p>
        </p:txBody>
      </p:sp>
      <p:sp>
        <p:nvSpPr>
          <p:cNvPr id="3" name="スライド番号プレースホルダー 2">
            <a:extLst>
              <a:ext uri="{FF2B5EF4-FFF2-40B4-BE49-F238E27FC236}">
                <a16:creationId xmlns:a16="http://schemas.microsoft.com/office/drawing/2014/main" id="{8CA7CD31-FF03-A2B3-01D2-3C17D1CE7616}"/>
              </a:ext>
            </a:extLst>
          </p:cNvPr>
          <p:cNvSpPr>
            <a:spLocks noGrp="1"/>
          </p:cNvSpPr>
          <p:nvPr>
            <p:ph type="sldNum" sz="quarter" idx="12"/>
          </p:nvPr>
        </p:nvSpPr>
        <p:spPr/>
        <p:txBody>
          <a:bodyPr/>
          <a:lstStyle/>
          <a:p>
            <a:fld id="{5738E015-FB28-4A23-80CC-627450F60BA8}" type="slidenum">
              <a:rPr kumimoji="1" lang="ja-JP" altLang="en-US" smtClean="0"/>
              <a:pPr/>
              <a:t>17</a:t>
            </a:fld>
            <a:endParaRPr kumimoji="1" lang="ja-JP" altLang="en-US"/>
          </a:p>
        </p:txBody>
      </p:sp>
    </p:spTree>
    <p:extLst>
      <p:ext uri="{BB962C8B-B14F-4D97-AF65-F5344CB8AC3E}">
        <p14:creationId xmlns:p14="http://schemas.microsoft.com/office/powerpoint/2010/main" val="1729643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54B6859-9529-8D12-FE6C-ED68E5DD87F7}"/>
              </a:ext>
            </a:extLst>
          </p:cNvPr>
          <p:cNvPicPr>
            <a:picLocks noChangeAspect="1"/>
          </p:cNvPicPr>
          <p:nvPr/>
        </p:nvPicPr>
        <p:blipFill rotWithShape="1">
          <a:blip r:embed="rId2"/>
          <a:srcRect l="8644" r="9077" b="34232"/>
          <a:stretch/>
        </p:blipFill>
        <p:spPr>
          <a:xfrm>
            <a:off x="1980890" y="987002"/>
            <a:ext cx="6335343" cy="838715"/>
          </a:xfrm>
          <a:prstGeom prst="rect">
            <a:avLst/>
          </a:prstGeom>
        </p:spPr>
      </p:pic>
      <p:sp>
        <p:nvSpPr>
          <p:cNvPr id="36878" name="コンテンツ プレースホルダ 2"/>
          <p:cNvSpPr>
            <a:spLocks noGrp="1"/>
          </p:cNvSpPr>
          <p:nvPr>
            <p:ph idx="1"/>
          </p:nvPr>
        </p:nvSpPr>
        <p:spPr>
          <a:xfrm>
            <a:off x="48523" y="570747"/>
            <a:ext cx="9001125" cy="770022"/>
          </a:xfrm>
        </p:spPr>
        <p:txBody>
          <a:bodyPr/>
          <a:lstStyle/>
          <a:p>
            <a:pPr marL="0" lvl="0" indent="0" eaLnBrk="1" hangingPunct="1">
              <a:buNone/>
            </a:pPr>
            <a:r>
              <a:rPr lang="en-US" altLang="ja-JP" sz="2000" i="1" dirty="0">
                <a:solidFill>
                  <a:srgbClr val="0054A7"/>
                </a:solidFill>
                <a:cs typeface="Arial" pitchFamily="34" charset="0"/>
              </a:rPr>
              <a:t>Real-time storm surge information for Typhoon Committee Members issued from the RSMC Tokyo. </a:t>
            </a:r>
            <a:endParaRPr lang="en-US" altLang="ja-JP" sz="1600" dirty="0"/>
          </a:p>
        </p:txBody>
      </p:sp>
      <p:sp>
        <p:nvSpPr>
          <p:cNvPr id="16" name="正方形/長方形 15"/>
          <p:cNvSpPr/>
          <p:nvPr/>
        </p:nvSpPr>
        <p:spPr bwMode="auto">
          <a:xfrm>
            <a:off x="6209768" y="1545087"/>
            <a:ext cx="637100" cy="27832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2" name="Rectangle 2"/>
          <p:cNvSpPr>
            <a:spLocks noChangeArrowheads="1"/>
          </p:cNvSpPr>
          <p:nvPr/>
        </p:nvSpPr>
        <p:spPr bwMode="auto">
          <a:xfrm>
            <a:off x="467544" y="1"/>
            <a:ext cx="8424863" cy="54868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a:outerShdw dist="35921" dir="2700000" algn="ctr" rotWithShape="0">
              <a:schemeClr val="bg2"/>
            </a:outerShdw>
          </a:effectLst>
        </p:spPr>
        <p:txBody>
          <a:bodyPr anchor="ctr"/>
          <a:lstStyle/>
          <a:p>
            <a:pPr algn="ctr">
              <a:defRPr/>
            </a:pPr>
            <a:r>
              <a:rPr lang="en-US" altLang="ja-JP" sz="3200" b="1" dirty="0">
                <a:solidFill>
                  <a:srgbClr val="99FF66"/>
                </a:solidFill>
                <a:effectLst>
                  <a:outerShdw blurRad="38100" dist="38100" dir="2700000" algn="tl">
                    <a:srgbClr val="000000">
                      <a:alpha val="43137"/>
                    </a:srgbClr>
                  </a:outerShdw>
                </a:effectLst>
              </a:rPr>
              <a:t>WMO Storm Surge Watch Scheme (SSWS)</a:t>
            </a:r>
          </a:p>
        </p:txBody>
      </p:sp>
      <p:pic>
        <p:nvPicPr>
          <p:cNvPr id="9" name="図 8">
            <a:extLst>
              <a:ext uri="{FF2B5EF4-FFF2-40B4-BE49-F238E27FC236}">
                <a16:creationId xmlns:a16="http://schemas.microsoft.com/office/drawing/2014/main" id="{0EF803AE-B6DC-7EE9-DBD6-530F0CF6AB3C}"/>
              </a:ext>
            </a:extLst>
          </p:cNvPr>
          <p:cNvPicPr>
            <a:picLocks noChangeAspect="1"/>
          </p:cNvPicPr>
          <p:nvPr/>
        </p:nvPicPr>
        <p:blipFill rotWithShape="1">
          <a:blip r:embed="rId3"/>
          <a:srcRect l="27685" t="39229" r="35088" b="27832"/>
          <a:stretch/>
        </p:blipFill>
        <p:spPr>
          <a:xfrm>
            <a:off x="156132" y="2529873"/>
            <a:ext cx="2149415" cy="2012981"/>
          </a:xfrm>
          <a:prstGeom prst="rect">
            <a:avLst/>
          </a:prstGeom>
          <a:ln>
            <a:solidFill>
              <a:schemeClr val="tx1"/>
            </a:solidFill>
          </a:ln>
        </p:spPr>
      </p:pic>
      <p:pic>
        <p:nvPicPr>
          <p:cNvPr id="10" name="図 9">
            <a:extLst>
              <a:ext uri="{FF2B5EF4-FFF2-40B4-BE49-F238E27FC236}">
                <a16:creationId xmlns:a16="http://schemas.microsoft.com/office/drawing/2014/main" id="{D3CF8F09-B85A-2CA0-70E2-0CF5F19B38E6}"/>
              </a:ext>
            </a:extLst>
          </p:cNvPr>
          <p:cNvPicPr>
            <a:picLocks noChangeAspect="1"/>
          </p:cNvPicPr>
          <p:nvPr/>
        </p:nvPicPr>
        <p:blipFill rotWithShape="1">
          <a:blip r:embed="rId4"/>
          <a:srcRect l="27988" t="39182" r="33500" b="27854"/>
          <a:stretch/>
        </p:blipFill>
        <p:spPr>
          <a:xfrm>
            <a:off x="225161" y="4837690"/>
            <a:ext cx="2046268" cy="1898217"/>
          </a:xfrm>
          <a:prstGeom prst="rect">
            <a:avLst/>
          </a:prstGeom>
          <a:ln>
            <a:solidFill>
              <a:schemeClr val="tx1"/>
            </a:solidFill>
          </a:ln>
        </p:spPr>
      </p:pic>
      <p:pic>
        <p:nvPicPr>
          <p:cNvPr id="11" name="図 10">
            <a:extLst>
              <a:ext uri="{FF2B5EF4-FFF2-40B4-BE49-F238E27FC236}">
                <a16:creationId xmlns:a16="http://schemas.microsoft.com/office/drawing/2014/main" id="{2081ED07-9039-FB89-13AD-C56EC4A7BA1C}"/>
              </a:ext>
            </a:extLst>
          </p:cNvPr>
          <p:cNvPicPr>
            <a:picLocks noChangeAspect="1"/>
          </p:cNvPicPr>
          <p:nvPr/>
        </p:nvPicPr>
        <p:blipFill rotWithShape="1">
          <a:blip r:embed="rId5"/>
          <a:srcRect l="29007" t="39500" r="32949" b="27593"/>
          <a:stretch/>
        </p:blipFill>
        <p:spPr>
          <a:xfrm>
            <a:off x="2781299" y="4802540"/>
            <a:ext cx="2028638" cy="1922394"/>
          </a:xfrm>
          <a:prstGeom prst="rect">
            <a:avLst/>
          </a:prstGeom>
          <a:ln>
            <a:solidFill>
              <a:schemeClr val="tx1"/>
            </a:solidFill>
          </a:ln>
        </p:spPr>
      </p:pic>
      <p:pic>
        <p:nvPicPr>
          <p:cNvPr id="13" name="図 12">
            <a:extLst>
              <a:ext uri="{FF2B5EF4-FFF2-40B4-BE49-F238E27FC236}">
                <a16:creationId xmlns:a16="http://schemas.microsoft.com/office/drawing/2014/main" id="{28C8A741-663B-F5B0-773A-4FBC10B9AC3D}"/>
              </a:ext>
            </a:extLst>
          </p:cNvPr>
          <p:cNvPicPr>
            <a:picLocks noChangeAspect="1"/>
          </p:cNvPicPr>
          <p:nvPr/>
        </p:nvPicPr>
        <p:blipFill rotWithShape="1">
          <a:blip r:embed="rId6"/>
          <a:srcRect l="28757" t="39531" r="33655" b="26914"/>
          <a:stretch/>
        </p:blipFill>
        <p:spPr>
          <a:xfrm>
            <a:off x="2781299" y="2531749"/>
            <a:ext cx="2099113" cy="2028386"/>
          </a:xfrm>
          <a:prstGeom prst="rect">
            <a:avLst/>
          </a:prstGeom>
          <a:ln>
            <a:solidFill>
              <a:schemeClr val="tx1"/>
            </a:solidFill>
          </a:ln>
        </p:spPr>
      </p:pic>
      <p:pic>
        <p:nvPicPr>
          <p:cNvPr id="14" name="図 13">
            <a:extLst>
              <a:ext uri="{FF2B5EF4-FFF2-40B4-BE49-F238E27FC236}">
                <a16:creationId xmlns:a16="http://schemas.microsoft.com/office/drawing/2014/main" id="{587F535F-B442-C7B1-667C-74A7C3D572E3}"/>
              </a:ext>
            </a:extLst>
          </p:cNvPr>
          <p:cNvPicPr>
            <a:picLocks noChangeAspect="1"/>
          </p:cNvPicPr>
          <p:nvPr/>
        </p:nvPicPr>
        <p:blipFill rotWithShape="1">
          <a:blip r:embed="rId3"/>
          <a:srcRect l="89488" t="12688"/>
          <a:stretch/>
        </p:blipFill>
        <p:spPr>
          <a:xfrm>
            <a:off x="2440523" y="2621390"/>
            <a:ext cx="218574" cy="1921465"/>
          </a:xfrm>
          <a:prstGeom prst="rect">
            <a:avLst/>
          </a:prstGeom>
        </p:spPr>
      </p:pic>
      <p:pic>
        <p:nvPicPr>
          <p:cNvPr id="17" name="図 16">
            <a:extLst>
              <a:ext uri="{FF2B5EF4-FFF2-40B4-BE49-F238E27FC236}">
                <a16:creationId xmlns:a16="http://schemas.microsoft.com/office/drawing/2014/main" id="{FA3BBC59-6D02-90DF-305E-73EC409FE5F7}"/>
              </a:ext>
            </a:extLst>
          </p:cNvPr>
          <p:cNvPicPr>
            <a:picLocks noChangeAspect="1"/>
          </p:cNvPicPr>
          <p:nvPr/>
        </p:nvPicPr>
        <p:blipFill rotWithShape="1">
          <a:blip r:embed="rId7"/>
          <a:srcRect l="87384" t="16401" b="11539"/>
          <a:stretch/>
        </p:blipFill>
        <p:spPr>
          <a:xfrm>
            <a:off x="4940605" y="4863561"/>
            <a:ext cx="284418" cy="1686690"/>
          </a:xfrm>
          <a:prstGeom prst="rect">
            <a:avLst/>
          </a:prstGeom>
        </p:spPr>
      </p:pic>
      <p:pic>
        <p:nvPicPr>
          <p:cNvPr id="18" name="図 17">
            <a:extLst>
              <a:ext uri="{FF2B5EF4-FFF2-40B4-BE49-F238E27FC236}">
                <a16:creationId xmlns:a16="http://schemas.microsoft.com/office/drawing/2014/main" id="{763F0DB0-F56D-50C6-D936-07C3CE7E949A}"/>
              </a:ext>
            </a:extLst>
          </p:cNvPr>
          <p:cNvPicPr>
            <a:picLocks noChangeAspect="1"/>
          </p:cNvPicPr>
          <p:nvPr/>
        </p:nvPicPr>
        <p:blipFill rotWithShape="1">
          <a:blip r:embed="rId8"/>
          <a:srcRect l="90841" t="15876" b="11539"/>
          <a:stretch/>
        </p:blipFill>
        <p:spPr>
          <a:xfrm>
            <a:off x="4918398" y="2455914"/>
            <a:ext cx="250502" cy="2151463"/>
          </a:xfrm>
          <a:prstGeom prst="rect">
            <a:avLst/>
          </a:prstGeom>
        </p:spPr>
      </p:pic>
      <p:pic>
        <p:nvPicPr>
          <p:cNvPr id="19" name="図 18">
            <a:extLst>
              <a:ext uri="{FF2B5EF4-FFF2-40B4-BE49-F238E27FC236}">
                <a16:creationId xmlns:a16="http://schemas.microsoft.com/office/drawing/2014/main" id="{83214173-5D40-1F82-0BAD-291CCBB61F92}"/>
              </a:ext>
            </a:extLst>
          </p:cNvPr>
          <p:cNvPicPr>
            <a:picLocks noChangeAspect="1"/>
          </p:cNvPicPr>
          <p:nvPr/>
        </p:nvPicPr>
        <p:blipFill rotWithShape="1">
          <a:blip r:embed="rId4"/>
          <a:srcRect l="90942" t="15876" b="11539"/>
          <a:stretch/>
        </p:blipFill>
        <p:spPr>
          <a:xfrm>
            <a:off x="2419727" y="4810741"/>
            <a:ext cx="218574" cy="1898217"/>
          </a:xfrm>
          <a:prstGeom prst="rect">
            <a:avLst/>
          </a:prstGeom>
        </p:spPr>
      </p:pic>
      <p:pic>
        <p:nvPicPr>
          <p:cNvPr id="20" name="図 19">
            <a:extLst>
              <a:ext uri="{FF2B5EF4-FFF2-40B4-BE49-F238E27FC236}">
                <a16:creationId xmlns:a16="http://schemas.microsoft.com/office/drawing/2014/main" id="{E616DD0B-5AE0-3A9E-A606-7AEBE7D8F287}"/>
              </a:ext>
            </a:extLst>
          </p:cNvPr>
          <p:cNvPicPr>
            <a:picLocks noChangeAspect="1"/>
          </p:cNvPicPr>
          <p:nvPr/>
        </p:nvPicPr>
        <p:blipFill>
          <a:blip r:embed="rId9"/>
          <a:stretch>
            <a:fillRect/>
          </a:stretch>
        </p:blipFill>
        <p:spPr>
          <a:xfrm>
            <a:off x="5542626" y="2014270"/>
            <a:ext cx="3349781" cy="2253411"/>
          </a:xfrm>
          <a:prstGeom prst="rect">
            <a:avLst/>
          </a:prstGeom>
          <a:ln>
            <a:solidFill>
              <a:schemeClr val="tx1"/>
            </a:solidFill>
          </a:ln>
        </p:spPr>
      </p:pic>
      <p:pic>
        <p:nvPicPr>
          <p:cNvPr id="21" name="図 20">
            <a:extLst>
              <a:ext uri="{FF2B5EF4-FFF2-40B4-BE49-F238E27FC236}">
                <a16:creationId xmlns:a16="http://schemas.microsoft.com/office/drawing/2014/main" id="{AAD9B23C-4ECC-93B5-2E6D-0B983951318D}"/>
              </a:ext>
            </a:extLst>
          </p:cNvPr>
          <p:cNvPicPr>
            <a:picLocks noChangeAspect="1"/>
          </p:cNvPicPr>
          <p:nvPr/>
        </p:nvPicPr>
        <p:blipFill>
          <a:blip r:embed="rId10"/>
          <a:stretch>
            <a:fillRect/>
          </a:stretch>
        </p:blipFill>
        <p:spPr>
          <a:xfrm>
            <a:off x="5554606" y="4445000"/>
            <a:ext cx="3341089" cy="2253411"/>
          </a:xfrm>
          <a:prstGeom prst="rect">
            <a:avLst/>
          </a:prstGeom>
          <a:ln>
            <a:solidFill>
              <a:schemeClr val="tx1"/>
            </a:solidFill>
          </a:ln>
        </p:spPr>
      </p:pic>
      <p:sp>
        <p:nvSpPr>
          <p:cNvPr id="22" name="テキスト ボックス 21">
            <a:extLst>
              <a:ext uri="{FF2B5EF4-FFF2-40B4-BE49-F238E27FC236}">
                <a16:creationId xmlns:a16="http://schemas.microsoft.com/office/drawing/2014/main" id="{EF6A0237-A832-168D-78BF-F0D772DF215F}"/>
              </a:ext>
            </a:extLst>
          </p:cNvPr>
          <p:cNvSpPr txBox="1"/>
          <p:nvPr/>
        </p:nvSpPr>
        <p:spPr>
          <a:xfrm>
            <a:off x="6767878" y="2301978"/>
            <a:ext cx="1462316" cy="291170"/>
          </a:xfrm>
          <a:prstGeom prst="rect">
            <a:avLst/>
          </a:prstGeom>
          <a:noFill/>
        </p:spPr>
        <p:txBody>
          <a:bodyPr wrap="square" rtlCol="0">
            <a:spAutoFit/>
          </a:bodyPr>
          <a:lstStyle/>
          <a:p>
            <a:pPr algn="r"/>
            <a:r>
              <a:rPr lang="en-US" altLang="ja-JP" sz="1292" b="1" dirty="0"/>
              <a:t>Storm t</a:t>
            </a:r>
            <a:r>
              <a:rPr kumimoji="1" lang="en-US" altLang="ja-JP" sz="1292" b="1" dirty="0"/>
              <a:t>ide</a:t>
            </a:r>
            <a:endParaRPr kumimoji="1" lang="ja-JP" altLang="en-US" sz="1292" b="1" dirty="0"/>
          </a:p>
        </p:txBody>
      </p:sp>
      <p:sp>
        <p:nvSpPr>
          <p:cNvPr id="23" name="テキスト ボックス 22">
            <a:extLst>
              <a:ext uri="{FF2B5EF4-FFF2-40B4-BE49-F238E27FC236}">
                <a16:creationId xmlns:a16="http://schemas.microsoft.com/office/drawing/2014/main" id="{EE2F977A-AA0F-4534-68BA-7C4802DE1477}"/>
              </a:ext>
            </a:extLst>
          </p:cNvPr>
          <p:cNvSpPr txBox="1"/>
          <p:nvPr/>
        </p:nvSpPr>
        <p:spPr>
          <a:xfrm>
            <a:off x="6846868" y="3507327"/>
            <a:ext cx="1462316" cy="291170"/>
          </a:xfrm>
          <a:prstGeom prst="rect">
            <a:avLst/>
          </a:prstGeom>
          <a:noFill/>
        </p:spPr>
        <p:txBody>
          <a:bodyPr wrap="square" rtlCol="0">
            <a:spAutoFit/>
          </a:bodyPr>
          <a:lstStyle/>
          <a:p>
            <a:pPr algn="r"/>
            <a:r>
              <a:rPr lang="en-US" altLang="ja-JP" sz="1292" b="1" dirty="0"/>
              <a:t>Storm surge</a:t>
            </a:r>
            <a:endParaRPr kumimoji="1" lang="ja-JP" altLang="en-US" sz="1292" b="1" dirty="0"/>
          </a:p>
        </p:txBody>
      </p:sp>
      <p:sp>
        <p:nvSpPr>
          <p:cNvPr id="24" name="テキスト ボックス 23">
            <a:extLst>
              <a:ext uri="{FF2B5EF4-FFF2-40B4-BE49-F238E27FC236}">
                <a16:creationId xmlns:a16="http://schemas.microsoft.com/office/drawing/2014/main" id="{B954C1DB-97C7-4AA3-4759-E6147DF75DE8}"/>
              </a:ext>
            </a:extLst>
          </p:cNvPr>
          <p:cNvSpPr txBox="1"/>
          <p:nvPr/>
        </p:nvSpPr>
        <p:spPr>
          <a:xfrm>
            <a:off x="7001898" y="4742635"/>
            <a:ext cx="1576375" cy="490006"/>
          </a:xfrm>
          <a:prstGeom prst="rect">
            <a:avLst/>
          </a:prstGeom>
          <a:noFill/>
        </p:spPr>
        <p:txBody>
          <a:bodyPr wrap="square" rtlCol="0">
            <a:spAutoFit/>
          </a:bodyPr>
          <a:lstStyle/>
          <a:p>
            <a:pPr algn="ctr"/>
            <a:r>
              <a:rPr lang="en-US" altLang="ja-JP" sz="1292" b="1" dirty="0"/>
              <a:t>Storm surge</a:t>
            </a:r>
          </a:p>
          <a:p>
            <a:pPr algn="ctr"/>
            <a:r>
              <a:rPr lang="en-US" altLang="ja-JP" sz="1292" b="1" dirty="0"/>
              <a:t>(Boxplot)</a:t>
            </a:r>
            <a:endParaRPr kumimoji="1" lang="ja-JP" altLang="en-US" sz="1292" b="1" dirty="0"/>
          </a:p>
        </p:txBody>
      </p:sp>
      <p:sp>
        <p:nvSpPr>
          <p:cNvPr id="25" name="テキスト ボックス 24">
            <a:extLst>
              <a:ext uri="{FF2B5EF4-FFF2-40B4-BE49-F238E27FC236}">
                <a16:creationId xmlns:a16="http://schemas.microsoft.com/office/drawing/2014/main" id="{A29DD3DF-0D90-92F4-5CFD-48EEE09B12D3}"/>
              </a:ext>
            </a:extLst>
          </p:cNvPr>
          <p:cNvSpPr txBox="1"/>
          <p:nvPr/>
        </p:nvSpPr>
        <p:spPr>
          <a:xfrm>
            <a:off x="6391025" y="5706906"/>
            <a:ext cx="2374002" cy="490006"/>
          </a:xfrm>
          <a:prstGeom prst="rect">
            <a:avLst/>
          </a:prstGeom>
          <a:noFill/>
        </p:spPr>
        <p:txBody>
          <a:bodyPr wrap="square" rtlCol="0">
            <a:spAutoFit/>
          </a:bodyPr>
          <a:lstStyle/>
          <a:p>
            <a:pPr algn="ctr"/>
            <a:r>
              <a:rPr lang="en-US" altLang="ja-JP" sz="1292" b="1" dirty="0"/>
              <a:t>Storm surge</a:t>
            </a:r>
          </a:p>
          <a:p>
            <a:pPr algn="ctr"/>
            <a:r>
              <a:rPr lang="en-US" altLang="ja-JP" sz="1292" b="1" dirty="0"/>
              <a:t>(Exceeding probability)</a:t>
            </a:r>
            <a:endParaRPr kumimoji="1" lang="ja-JP" altLang="en-US" sz="1292" b="1" dirty="0"/>
          </a:p>
        </p:txBody>
      </p:sp>
      <p:sp>
        <p:nvSpPr>
          <p:cNvPr id="26" name="テキスト ボックス 25">
            <a:extLst>
              <a:ext uri="{FF2B5EF4-FFF2-40B4-BE49-F238E27FC236}">
                <a16:creationId xmlns:a16="http://schemas.microsoft.com/office/drawing/2014/main" id="{3FC504B5-206E-0EC5-B1AF-915EE37BB457}"/>
              </a:ext>
            </a:extLst>
          </p:cNvPr>
          <p:cNvSpPr txBox="1"/>
          <p:nvPr/>
        </p:nvSpPr>
        <p:spPr>
          <a:xfrm>
            <a:off x="158674" y="1994501"/>
            <a:ext cx="4042447" cy="490006"/>
          </a:xfrm>
          <a:prstGeom prst="rect">
            <a:avLst/>
          </a:prstGeom>
          <a:noFill/>
        </p:spPr>
        <p:txBody>
          <a:bodyPr wrap="square" rtlCol="0">
            <a:spAutoFit/>
          </a:bodyPr>
          <a:lstStyle/>
          <a:p>
            <a:r>
              <a:rPr kumimoji="1" lang="en-US" altLang="ja-JP" sz="1292" b="1" dirty="0"/>
              <a:t>Example of the products</a:t>
            </a:r>
          </a:p>
          <a:p>
            <a:r>
              <a:rPr lang="en-US" altLang="ja-JP" sz="1292" b="1" dirty="0">
                <a:solidFill>
                  <a:srgbClr val="FF0000"/>
                </a:solidFill>
              </a:rPr>
              <a:t>TY Chaba </a:t>
            </a:r>
            <a:r>
              <a:rPr lang="en-US" altLang="ja-JP" sz="1292" b="1" dirty="0"/>
              <a:t>(1 Jul. 2022 00UTC Initial)</a:t>
            </a:r>
            <a:endParaRPr kumimoji="1" lang="ja-JP" altLang="en-US" sz="1662" b="1" dirty="0"/>
          </a:p>
        </p:txBody>
      </p:sp>
      <p:sp>
        <p:nvSpPr>
          <p:cNvPr id="27" name="テキスト ボックス 26">
            <a:extLst>
              <a:ext uri="{FF2B5EF4-FFF2-40B4-BE49-F238E27FC236}">
                <a16:creationId xmlns:a16="http://schemas.microsoft.com/office/drawing/2014/main" id="{CFF975A6-A6E8-E8B1-7696-0C9B5CB6E6BC}"/>
              </a:ext>
            </a:extLst>
          </p:cNvPr>
          <p:cNvSpPr txBox="1"/>
          <p:nvPr/>
        </p:nvSpPr>
        <p:spPr>
          <a:xfrm>
            <a:off x="135552" y="2583222"/>
            <a:ext cx="1872284" cy="490006"/>
          </a:xfrm>
          <a:prstGeom prst="rect">
            <a:avLst/>
          </a:prstGeom>
          <a:noFill/>
        </p:spPr>
        <p:txBody>
          <a:bodyPr wrap="square" rtlCol="0">
            <a:spAutoFit/>
          </a:bodyPr>
          <a:lstStyle/>
          <a:p>
            <a:r>
              <a:rPr lang="en-US" altLang="ja-JP" sz="1292" b="1" dirty="0"/>
              <a:t>Official forecast</a:t>
            </a:r>
          </a:p>
          <a:p>
            <a:r>
              <a:rPr lang="en-US" altLang="ja-JP" sz="1292" dirty="0"/>
              <a:t>T+24</a:t>
            </a:r>
            <a:endParaRPr kumimoji="1" lang="ja-JP" altLang="en-US" sz="1292" dirty="0"/>
          </a:p>
        </p:txBody>
      </p:sp>
      <p:sp>
        <p:nvSpPr>
          <p:cNvPr id="28" name="テキスト ボックス 27">
            <a:extLst>
              <a:ext uri="{FF2B5EF4-FFF2-40B4-BE49-F238E27FC236}">
                <a16:creationId xmlns:a16="http://schemas.microsoft.com/office/drawing/2014/main" id="{BEB7E581-BBAA-C8AF-12A3-3C8282219BA2}"/>
              </a:ext>
            </a:extLst>
          </p:cNvPr>
          <p:cNvSpPr txBox="1"/>
          <p:nvPr/>
        </p:nvSpPr>
        <p:spPr>
          <a:xfrm>
            <a:off x="122379" y="4802540"/>
            <a:ext cx="1452421" cy="603820"/>
          </a:xfrm>
          <a:prstGeom prst="rect">
            <a:avLst/>
          </a:prstGeom>
          <a:noFill/>
          <a:ln>
            <a:noFill/>
          </a:ln>
        </p:spPr>
        <p:txBody>
          <a:bodyPr wrap="square" rtlCol="0">
            <a:spAutoFit/>
          </a:bodyPr>
          <a:lstStyle/>
          <a:p>
            <a:r>
              <a:rPr lang="en-US" altLang="ja-JP" sz="1108" b="1" dirty="0"/>
              <a:t>The 3rd quartile of storm surge</a:t>
            </a:r>
          </a:p>
          <a:p>
            <a:r>
              <a:rPr kumimoji="1" lang="en-US" altLang="ja-JP" sz="1108" b="1" dirty="0"/>
              <a:t>T+24</a:t>
            </a:r>
            <a:endParaRPr kumimoji="1" lang="ja-JP" altLang="en-US" sz="1108" b="1" dirty="0"/>
          </a:p>
        </p:txBody>
      </p:sp>
      <p:sp>
        <p:nvSpPr>
          <p:cNvPr id="29" name="テキスト ボックス 28">
            <a:extLst>
              <a:ext uri="{FF2B5EF4-FFF2-40B4-BE49-F238E27FC236}">
                <a16:creationId xmlns:a16="http://schemas.microsoft.com/office/drawing/2014/main" id="{AF49ADCF-15CA-AB7B-84EA-BD0C5457DC77}"/>
              </a:ext>
            </a:extLst>
          </p:cNvPr>
          <p:cNvSpPr txBox="1"/>
          <p:nvPr/>
        </p:nvSpPr>
        <p:spPr>
          <a:xfrm>
            <a:off x="2725113" y="2526315"/>
            <a:ext cx="1580187" cy="603820"/>
          </a:xfrm>
          <a:prstGeom prst="rect">
            <a:avLst/>
          </a:prstGeom>
          <a:noFill/>
          <a:ln>
            <a:noFill/>
          </a:ln>
        </p:spPr>
        <p:txBody>
          <a:bodyPr wrap="square" rtlCol="0">
            <a:spAutoFit/>
          </a:bodyPr>
          <a:lstStyle/>
          <a:p>
            <a:r>
              <a:rPr lang="en-US" altLang="ja-JP" sz="1108" b="1" dirty="0"/>
              <a:t>Maximum storm surge among whole members during 5.5 days</a:t>
            </a:r>
            <a:endParaRPr kumimoji="1" lang="ja-JP" altLang="en-US" sz="1108" b="1" dirty="0"/>
          </a:p>
        </p:txBody>
      </p:sp>
      <p:sp>
        <p:nvSpPr>
          <p:cNvPr id="30" name="テキスト ボックス 29">
            <a:extLst>
              <a:ext uri="{FF2B5EF4-FFF2-40B4-BE49-F238E27FC236}">
                <a16:creationId xmlns:a16="http://schemas.microsoft.com/office/drawing/2014/main" id="{E1414079-92A3-930E-A9C0-BD6835DB9DC5}"/>
              </a:ext>
            </a:extLst>
          </p:cNvPr>
          <p:cNvSpPr txBox="1"/>
          <p:nvPr/>
        </p:nvSpPr>
        <p:spPr>
          <a:xfrm>
            <a:off x="2740450" y="4754796"/>
            <a:ext cx="1549511" cy="774315"/>
          </a:xfrm>
          <a:prstGeom prst="rect">
            <a:avLst/>
          </a:prstGeom>
          <a:noFill/>
          <a:ln>
            <a:noFill/>
          </a:ln>
        </p:spPr>
        <p:txBody>
          <a:bodyPr wrap="square" rtlCol="0">
            <a:spAutoFit/>
          </a:bodyPr>
          <a:lstStyle/>
          <a:p>
            <a:r>
              <a:rPr lang="en-US" altLang="ja-JP" sz="1108" b="1" dirty="0"/>
              <a:t>Maximum Probability of storm surge exceeding 1m during 5.5 days</a:t>
            </a:r>
            <a:endParaRPr kumimoji="1" lang="ja-JP" altLang="en-US" sz="1108" b="1" dirty="0"/>
          </a:p>
        </p:txBody>
      </p:sp>
      <p:sp>
        <p:nvSpPr>
          <p:cNvPr id="2" name="スライド番号プレースホルダー 1">
            <a:extLst>
              <a:ext uri="{FF2B5EF4-FFF2-40B4-BE49-F238E27FC236}">
                <a16:creationId xmlns:a16="http://schemas.microsoft.com/office/drawing/2014/main" id="{A8DDC90E-7F4A-791D-35D2-21D23F6501B9}"/>
              </a:ext>
            </a:extLst>
          </p:cNvPr>
          <p:cNvSpPr>
            <a:spLocks noGrp="1"/>
          </p:cNvSpPr>
          <p:nvPr>
            <p:ph type="sldNum" sz="quarter" idx="12"/>
          </p:nvPr>
        </p:nvSpPr>
        <p:spPr>
          <a:xfrm>
            <a:off x="7016173" y="6492874"/>
            <a:ext cx="2057400" cy="365125"/>
          </a:xfrm>
        </p:spPr>
        <p:txBody>
          <a:bodyPr/>
          <a:lstStyle/>
          <a:p>
            <a:fld id="{5738E015-FB28-4A23-80CC-627450F60BA8}" type="slidenum">
              <a:rPr kumimoji="1" lang="ja-JP" altLang="en-US" smtClean="0"/>
              <a:pPr/>
              <a:t>18</a:t>
            </a:fld>
            <a:endParaRPr kumimoji="1" lang="ja-JP" altLang="en-US" dirty="0"/>
          </a:p>
        </p:txBody>
      </p:sp>
    </p:spTree>
    <p:extLst>
      <p:ext uri="{BB962C8B-B14F-4D97-AF65-F5344CB8AC3E}">
        <p14:creationId xmlns:p14="http://schemas.microsoft.com/office/powerpoint/2010/main" val="536928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399" y="1"/>
            <a:ext cx="7886700" cy="1054100"/>
          </a:xfrm>
        </p:spPr>
        <p:txBody>
          <a:bodyPr>
            <a:normAutofit/>
          </a:bodyPr>
          <a:lstStyle/>
          <a:p>
            <a:pPr algn="ctr"/>
            <a:r>
              <a:rPr lang="en-US" b="1" dirty="0">
                <a:solidFill>
                  <a:srgbClr val="002060"/>
                </a:solidFill>
                <a:effectLst>
                  <a:outerShdw blurRad="38100" dist="38100" dir="2700000" algn="tl">
                    <a:srgbClr val="000000">
                      <a:alpha val="43137"/>
                    </a:srgbClr>
                  </a:outerShdw>
                </a:effectLst>
              </a:rPr>
              <a:t>Summary</a:t>
            </a:r>
          </a:p>
        </p:txBody>
      </p:sp>
      <p:sp>
        <p:nvSpPr>
          <p:cNvPr id="4" name="Rectangle 3">
            <a:extLst>
              <a:ext uri="{FF2B5EF4-FFF2-40B4-BE49-F238E27FC236}">
                <a16:creationId xmlns:a16="http://schemas.microsoft.com/office/drawing/2014/main" id="{EC61AA9E-5314-4A66-B134-36D3A1BDA18C}"/>
              </a:ext>
            </a:extLst>
          </p:cNvPr>
          <p:cNvSpPr/>
          <p:nvPr/>
        </p:nvSpPr>
        <p:spPr>
          <a:xfrm>
            <a:off x="160299" y="1054101"/>
            <a:ext cx="8572500" cy="5262979"/>
          </a:xfrm>
          <a:prstGeom prst="rect">
            <a:avLst/>
          </a:prstGeom>
        </p:spPr>
        <p:txBody>
          <a:bodyPr wrap="square">
            <a:spAutoFit/>
          </a:bodyPr>
          <a:lstStyle/>
          <a:p>
            <a:pPr marL="342900" indent="-342900">
              <a:buFont typeface="Wingdings" panose="05000000000000000000" pitchFamily="2" charset="2"/>
              <a:buChar char="ü"/>
            </a:pPr>
            <a:r>
              <a:rPr lang="en-US" sz="2400" dirty="0">
                <a:ea typeface="MS Mincho" panose="02020609040205080304" pitchFamily="49" charset="-128"/>
              </a:rPr>
              <a:t>Storm surges is one of the hazardous phenomena associated with typhoons. Although disasters rarely happen, they may bring about huge damages in lives and economies.</a:t>
            </a:r>
          </a:p>
          <a:p>
            <a:pPr marL="342900" indent="-342900">
              <a:buFont typeface="Wingdings" panose="05000000000000000000" pitchFamily="2" charset="2"/>
              <a:buChar char="ü"/>
            </a:pPr>
            <a:r>
              <a:rPr lang="en-US" sz="2400" dirty="0">
                <a:ea typeface="MS Mincho" panose="02020609040205080304" pitchFamily="49" charset="-128"/>
              </a:rPr>
              <a:t>Recently storm surge information is shifting to integrated marine hazards, including other related factors. </a:t>
            </a:r>
            <a:r>
              <a:rPr lang="en-US" altLang="ja-JP" sz="2400" dirty="0">
                <a:ea typeface="MS Mincho" panose="02020609040205080304" pitchFamily="49" charset="-128"/>
              </a:rPr>
              <a:t>It is effective to issue information like coastal inundation, since marine phenomena is not so familiar with general public. </a:t>
            </a:r>
          </a:p>
          <a:p>
            <a:pPr marL="342900" indent="-342900">
              <a:buFont typeface="Wingdings" panose="05000000000000000000" pitchFamily="2" charset="2"/>
              <a:buChar char="ü"/>
            </a:pPr>
            <a:r>
              <a:rPr lang="en-US" altLang="ja-JP" sz="2400" dirty="0">
                <a:ea typeface="MS Mincho" panose="02020609040205080304" pitchFamily="49" charset="-128"/>
              </a:rPr>
              <a:t>Storm surge forecasting systems have now sufficient ability of simulating reasonable conditions, although there are still some room to be improved. Moreover, It is important to deal with forecast uncertainty (errors), especially in real-time operations.</a:t>
            </a:r>
            <a:endParaRPr lang="en-US" sz="2400" dirty="0">
              <a:ea typeface="MS Mincho" panose="02020609040205080304" pitchFamily="49" charset="-128"/>
            </a:endParaRPr>
          </a:p>
          <a:p>
            <a:pPr marL="342900" indent="-342900">
              <a:buFont typeface="Wingdings" panose="05000000000000000000" pitchFamily="2" charset="2"/>
              <a:buChar char="ü"/>
            </a:pPr>
            <a:r>
              <a:rPr lang="en-US" sz="2400" dirty="0">
                <a:ea typeface="MS Mincho" panose="02020609040205080304" pitchFamily="49" charset="-128"/>
              </a:rPr>
              <a:t>It is necessary to improve all of related matters</a:t>
            </a:r>
            <a:r>
              <a:rPr lang="en-US" altLang="ja-JP" sz="2400" dirty="0">
                <a:ea typeface="MS Mincho" panose="02020609040205080304" pitchFamily="49" charset="-128"/>
              </a:rPr>
              <a:t>, not only forecasting systems,</a:t>
            </a:r>
            <a:r>
              <a:rPr lang="en-US" sz="2400" dirty="0">
                <a:ea typeface="MS Mincho" panose="02020609040205080304" pitchFamily="49" charset="-128"/>
              </a:rPr>
              <a:t> including framework of information flow from regional to end users.</a:t>
            </a:r>
          </a:p>
        </p:txBody>
      </p:sp>
      <p:sp>
        <p:nvSpPr>
          <p:cNvPr id="3" name="スライド番号プレースホルダー 2">
            <a:extLst>
              <a:ext uri="{FF2B5EF4-FFF2-40B4-BE49-F238E27FC236}">
                <a16:creationId xmlns:a16="http://schemas.microsoft.com/office/drawing/2014/main" id="{A70C6AE9-E024-B96A-BE4D-B9025F542B9E}"/>
              </a:ext>
            </a:extLst>
          </p:cNvPr>
          <p:cNvSpPr>
            <a:spLocks noGrp="1"/>
          </p:cNvSpPr>
          <p:nvPr>
            <p:ph type="sldNum" sz="quarter" idx="12"/>
          </p:nvPr>
        </p:nvSpPr>
        <p:spPr/>
        <p:txBody>
          <a:bodyPr/>
          <a:lstStyle/>
          <a:p>
            <a:fld id="{5738E015-FB28-4A23-80CC-627450F60BA8}" type="slidenum">
              <a:rPr kumimoji="1" lang="ja-JP" altLang="en-US" smtClean="0"/>
              <a:pPr/>
              <a:t>19</a:t>
            </a:fld>
            <a:endParaRPr kumimoji="1" lang="ja-JP" altLang="en-US"/>
          </a:p>
        </p:txBody>
      </p:sp>
    </p:spTree>
    <p:extLst>
      <p:ext uri="{BB962C8B-B14F-4D97-AF65-F5344CB8AC3E}">
        <p14:creationId xmlns:p14="http://schemas.microsoft.com/office/powerpoint/2010/main" val="1262765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52673"/>
            <a:ext cx="7886700" cy="1325563"/>
          </a:xfrm>
        </p:spPr>
        <p:txBody>
          <a:bodyPr/>
          <a:lstStyle/>
          <a:p>
            <a:pPr algn="ctr"/>
            <a:r>
              <a:rPr kumimoji="1" lang="en-US" altLang="ja-JP" dirty="0">
                <a:effectLst>
                  <a:outerShdw blurRad="38100" dist="38100" dir="2700000" algn="tl">
                    <a:srgbClr val="000000">
                      <a:alpha val="43137"/>
                    </a:srgbClr>
                  </a:outerShdw>
                </a:effectLst>
              </a:rPr>
              <a:t>Overview</a:t>
            </a:r>
            <a:endParaRPr kumimoji="1" lang="ja-JP" altLang="en-US" dirty="0">
              <a:effectLst>
                <a:outerShdw blurRad="38100" dist="38100" dir="2700000" algn="tl">
                  <a:srgbClr val="000000">
                    <a:alpha val="43137"/>
                  </a:srgbClr>
                </a:outerShdw>
              </a:effectLst>
            </a:endParaRPr>
          </a:p>
        </p:txBody>
      </p:sp>
      <p:sp>
        <p:nvSpPr>
          <p:cNvPr id="3" name="コンテンツ プレースホルダ 2"/>
          <p:cNvSpPr>
            <a:spLocks noGrp="1"/>
          </p:cNvSpPr>
          <p:nvPr>
            <p:ph idx="1"/>
          </p:nvPr>
        </p:nvSpPr>
        <p:spPr>
          <a:xfrm>
            <a:off x="457200" y="1196752"/>
            <a:ext cx="8579296" cy="5258379"/>
          </a:xfrm>
        </p:spPr>
        <p:txBody>
          <a:bodyPr>
            <a:normAutofit/>
          </a:bodyPr>
          <a:lstStyle/>
          <a:p>
            <a:pPr>
              <a:buFont typeface="Wingdings" pitchFamily="2" charset="2"/>
              <a:buChar char="l"/>
            </a:pPr>
            <a:r>
              <a:rPr lang="en-US" altLang="ja-JP" sz="2800" b="1" dirty="0"/>
              <a:t>Introduction</a:t>
            </a:r>
          </a:p>
          <a:p>
            <a:pPr lvl="1">
              <a:buFont typeface="Wingdings" pitchFamily="2" charset="2"/>
              <a:buChar char="Ø"/>
            </a:pPr>
            <a:r>
              <a:rPr lang="en-US" altLang="ja-JP" b="1" dirty="0"/>
              <a:t>Marine (storm surge) disasters </a:t>
            </a:r>
          </a:p>
          <a:p>
            <a:pPr lvl="1">
              <a:buFont typeface="Wingdings" pitchFamily="2" charset="2"/>
              <a:buChar char="Ø"/>
            </a:pPr>
            <a:r>
              <a:rPr lang="en-US" altLang="ja-JP" b="1" dirty="0"/>
              <a:t>Risk</a:t>
            </a:r>
            <a:r>
              <a:rPr lang="ja-JP" altLang="en-US" b="1" dirty="0"/>
              <a:t> </a:t>
            </a:r>
            <a:r>
              <a:rPr lang="en-US" altLang="ja-JP" b="1" dirty="0"/>
              <a:t>of storm surges</a:t>
            </a:r>
          </a:p>
          <a:p>
            <a:pPr>
              <a:buFont typeface="Wingdings" pitchFamily="2" charset="2"/>
              <a:buChar char="l"/>
            </a:pPr>
            <a:r>
              <a:rPr lang="en-US" altLang="ja-JP" sz="2800" b="1" dirty="0"/>
              <a:t>How to analyze marine hazard risks </a:t>
            </a:r>
          </a:p>
          <a:p>
            <a:pPr lvl="1">
              <a:buFont typeface="Wingdings" pitchFamily="2" charset="2"/>
              <a:buChar char="Ø"/>
            </a:pPr>
            <a:r>
              <a:rPr lang="en-US" altLang="ja-JP" b="1" dirty="0"/>
              <a:t>Numerical Models / Systems</a:t>
            </a:r>
          </a:p>
          <a:p>
            <a:pPr lvl="1">
              <a:buFont typeface="Wingdings" pitchFamily="2" charset="2"/>
              <a:buChar char="Ø"/>
            </a:pPr>
            <a:r>
              <a:rPr lang="en-US" altLang="ja-JP" b="1" dirty="0"/>
              <a:t>Product / Information for DRR</a:t>
            </a:r>
          </a:p>
          <a:p>
            <a:pPr>
              <a:buFont typeface="Wingdings" pitchFamily="2" charset="2"/>
              <a:buChar char="l"/>
            </a:pPr>
            <a:r>
              <a:rPr kumimoji="1" lang="en-US" altLang="ja-JP" sz="2800" b="1" dirty="0"/>
              <a:t>Enhancement of information services</a:t>
            </a:r>
          </a:p>
          <a:p>
            <a:pPr lvl="1">
              <a:buFont typeface="Wingdings" pitchFamily="2" charset="2"/>
              <a:buChar char="Ø"/>
            </a:pPr>
            <a:r>
              <a:rPr lang="en-US" altLang="ja-JP" b="1" dirty="0"/>
              <a:t>Linkage of regional frameworks</a:t>
            </a:r>
          </a:p>
          <a:p>
            <a:pPr lvl="1">
              <a:buFont typeface="Wingdings" pitchFamily="2" charset="2"/>
              <a:buChar char="Ø"/>
            </a:pPr>
            <a:endParaRPr lang="en-US" altLang="ja-JP" b="1" dirty="0"/>
          </a:p>
        </p:txBody>
      </p:sp>
      <p:pic>
        <p:nvPicPr>
          <p:cNvPr id="4" name="Picture 1031" descr="harerun-cm">
            <a:extLst>
              <a:ext uri="{FF2B5EF4-FFF2-40B4-BE49-F238E27FC236}">
                <a16:creationId xmlns:a16="http://schemas.microsoft.com/office/drawing/2014/main" id="{7C698466-39FE-E554-E710-7A9E9B25CE2F}"/>
              </a:ext>
            </a:extLst>
          </p:cNvPr>
          <p:cNvPicPr>
            <a:picLocks noChangeAspect="1" noChangeArrowheads="1"/>
          </p:cNvPicPr>
          <p:nvPr/>
        </p:nvPicPr>
        <p:blipFill>
          <a:blip r:embed="rId2" cstate="print"/>
          <a:srcRect/>
          <a:stretch>
            <a:fillRect/>
          </a:stretch>
        </p:blipFill>
        <p:spPr bwMode="auto">
          <a:xfrm>
            <a:off x="7270057" y="4417320"/>
            <a:ext cx="1416743" cy="1416743"/>
          </a:xfrm>
          <a:prstGeom prst="rect">
            <a:avLst/>
          </a:prstGeom>
          <a:noFill/>
          <a:ln w="9525">
            <a:noFill/>
            <a:miter lim="800000"/>
            <a:headEnd/>
            <a:tailEnd/>
          </a:ln>
        </p:spPr>
      </p:pic>
      <p:sp>
        <p:nvSpPr>
          <p:cNvPr id="5" name="スライド番号プレースホルダー 4">
            <a:extLst>
              <a:ext uri="{FF2B5EF4-FFF2-40B4-BE49-F238E27FC236}">
                <a16:creationId xmlns:a16="http://schemas.microsoft.com/office/drawing/2014/main" id="{E23FE7E2-B578-AB95-22BA-18227EA056F6}"/>
              </a:ext>
            </a:extLst>
          </p:cNvPr>
          <p:cNvSpPr>
            <a:spLocks noGrp="1"/>
          </p:cNvSpPr>
          <p:nvPr>
            <p:ph type="sldNum" sz="quarter" idx="12"/>
          </p:nvPr>
        </p:nvSpPr>
        <p:spPr/>
        <p:txBody>
          <a:bodyPr/>
          <a:lstStyle/>
          <a:p>
            <a:fld id="{5738E015-FB28-4A23-80CC-627450F60BA8}" type="slidenum">
              <a:rPr kumimoji="1" lang="ja-JP" altLang="en-US" smtClean="0"/>
              <a:pPr/>
              <a:t>2</a:t>
            </a:fld>
            <a:endParaRPr kumimoji="1" lang="ja-JP" altLang="en-US"/>
          </a:p>
        </p:txBody>
      </p:sp>
    </p:spTree>
    <p:extLst>
      <p:ext uri="{BB962C8B-B14F-4D97-AF65-F5344CB8AC3E}">
        <p14:creationId xmlns:p14="http://schemas.microsoft.com/office/powerpoint/2010/main" val="1785100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8" descr="19s"/>
          <p:cNvPicPr>
            <a:picLocks noChangeAspect="1" noChangeArrowheads="1"/>
          </p:cNvPicPr>
          <p:nvPr/>
        </p:nvPicPr>
        <p:blipFill>
          <a:blip r:embed="rId3" cstate="print"/>
          <a:srcRect/>
          <a:stretch>
            <a:fillRect/>
          </a:stretch>
        </p:blipFill>
        <p:spPr bwMode="auto">
          <a:xfrm>
            <a:off x="3303572" y="2099459"/>
            <a:ext cx="2224104" cy="3057733"/>
          </a:xfrm>
          <a:prstGeom prst="rect">
            <a:avLst/>
          </a:prstGeom>
          <a:noFill/>
          <a:ln w="9525">
            <a:noFill/>
            <a:miter lim="800000"/>
            <a:headEnd/>
            <a:tailEnd/>
          </a:ln>
        </p:spPr>
      </p:pic>
      <p:pic>
        <p:nvPicPr>
          <p:cNvPr id="6" name="Picture 1085" descr="jmalogo-cm"/>
          <p:cNvPicPr>
            <a:picLocks noChangeAspect="1" noChangeArrowheads="1"/>
          </p:cNvPicPr>
          <p:nvPr/>
        </p:nvPicPr>
        <p:blipFill>
          <a:blip r:embed="rId4" cstate="print"/>
          <a:srcRect/>
          <a:stretch>
            <a:fillRect/>
          </a:stretch>
        </p:blipFill>
        <p:spPr bwMode="auto">
          <a:xfrm>
            <a:off x="324396" y="548680"/>
            <a:ext cx="1511300" cy="1511300"/>
          </a:xfrm>
          <a:prstGeom prst="rect">
            <a:avLst/>
          </a:prstGeom>
          <a:noFill/>
          <a:ln w="9525">
            <a:noFill/>
            <a:miter lim="800000"/>
            <a:headEnd/>
            <a:tailEnd/>
          </a:ln>
        </p:spPr>
      </p:pic>
      <p:sp>
        <p:nvSpPr>
          <p:cNvPr id="7" name="テキスト ボックス 6"/>
          <p:cNvSpPr txBox="1"/>
          <p:nvPr/>
        </p:nvSpPr>
        <p:spPr>
          <a:xfrm>
            <a:off x="1778542" y="5157192"/>
            <a:ext cx="5400600" cy="400110"/>
          </a:xfrm>
          <a:prstGeom prst="rect">
            <a:avLst/>
          </a:prstGeom>
          <a:noFill/>
        </p:spPr>
        <p:txBody>
          <a:bodyPr wrap="square" rtlCol="0">
            <a:spAutoFit/>
          </a:bodyPr>
          <a:lstStyle/>
          <a:p>
            <a:pPr algn="ctr"/>
            <a:r>
              <a:rPr kumimoji="1" lang="en-US" altLang="ja-JP" sz="2000" b="1" dirty="0">
                <a:solidFill>
                  <a:schemeClr val="accent5">
                    <a:lumMod val="75000"/>
                  </a:schemeClr>
                </a:solidFill>
                <a:effectLst/>
              </a:rPr>
              <a:t>The JMA Mascot “</a:t>
            </a:r>
            <a:r>
              <a:rPr kumimoji="1" lang="en-US" altLang="ja-JP" sz="2000" b="1" i="1" dirty="0" err="1">
                <a:solidFill>
                  <a:schemeClr val="accent5">
                    <a:lumMod val="75000"/>
                  </a:schemeClr>
                </a:solidFill>
                <a:effectLst/>
              </a:rPr>
              <a:t>Harerun</a:t>
            </a:r>
            <a:r>
              <a:rPr kumimoji="1" lang="en-US" altLang="ja-JP" sz="2000" b="1" dirty="0">
                <a:solidFill>
                  <a:schemeClr val="accent5">
                    <a:lumMod val="75000"/>
                  </a:schemeClr>
                </a:solidFill>
                <a:effectLst/>
              </a:rPr>
              <a:t>” </a:t>
            </a:r>
          </a:p>
        </p:txBody>
      </p:sp>
      <p:sp>
        <p:nvSpPr>
          <p:cNvPr id="8" name="正方形/長方形 7"/>
          <p:cNvSpPr/>
          <p:nvPr/>
        </p:nvSpPr>
        <p:spPr>
          <a:xfrm>
            <a:off x="2411760" y="5661248"/>
            <a:ext cx="4536504" cy="307777"/>
          </a:xfrm>
          <a:prstGeom prst="rect">
            <a:avLst/>
          </a:prstGeom>
        </p:spPr>
        <p:txBody>
          <a:bodyPr wrap="square">
            <a:spAutoFit/>
          </a:bodyPr>
          <a:lstStyle/>
          <a:p>
            <a:r>
              <a:rPr lang="en-US" altLang="ja-JP" sz="1400" dirty="0">
                <a:effectLst/>
              </a:rPr>
              <a:t>(The word “hare” means fine weather in Japanese. ) </a:t>
            </a:r>
            <a:endParaRPr lang="ja-JP" altLang="en-US" sz="1400" dirty="0">
              <a:effectLst/>
            </a:endParaRPr>
          </a:p>
        </p:txBody>
      </p:sp>
      <p:sp>
        <p:nvSpPr>
          <p:cNvPr id="4" name="正方形/長方形 3"/>
          <p:cNvSpPr/>
          <p:nvPr/>
        </p:nvSpPr>
        <p:spPr>
          <a:xfrm>
            <a:off x="2372200" y="888975"/>
            <a:ext cx="461562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ja-JP" sz="5400" b="1" i="1" cap="none" spc="0" dirty="0">
                <a:ln w="11430"/>
                <a:solidFill>
                  <a:srgbClr val="0070C0"/>
                </a:solidFill>
                <a:effectLst>
                  <a:outerShdw blurRad="50800" dist="39000" dir="5460000" algn="tl">
                    <a:srgbClr val="000000">
                      <a:alpha val="38000"/>
                    </a:srgbClr>
                  </a:outerShdw>
                </a:effectLst>
              </a:rPr>
              <a:t>Any Questions?</a:t>
            </a:r>
            <a:endParaRPr lang="ja-JP" altLang="en-US" sz="5400" b="1" i="1" cap="none" spc="0" dirty="0">
              <a:ln w="11430"/>
              <a:solidFill>
                <a:srgbClr val="0070C0"/>
              </a:solidFill>
              <a:effectLst>
                <a:outerShdw blurRad="50800" dist="39000" dir="5460000" algn="tl">
                  <a:srgbClr val="000000">
                    <a:alpha val="38000"/>
                  </a:srgbClr>
                </a:outerShdw>
              </a:effectLst>
            </a:endParaRPr>
          </a:p>
        </p:txBody>
      </p:sp>
      <p:pic>
        <p:nvPicPr>
          <p:cNvPr id="3" name="Picture 2">
            <a:extLst>
              <a:ext uri="{FF2B5EF4-FFF2-40B4-BE49-F238E27FC236}">
                <a16:creationId xmlns:a16="http://schemas.microsoft.com/office/drawing/2014/main" id="{927DB874-6306-02A9-41BE-509FB19BBFD9}"/>
              </a:ext>
            </a:extLst>
          </p:cNvPr>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7524328" y="652966"/>
            <a:ext cx="1302728" cy="130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スライド番号プレースホルダー 3">
            <a:extLst>
              <a:ext uri="{FF2B5EF4-FFF2-40B4-BE49-F238E27FC236}">
                <a16:creationId xmlns:a16="http://schemas.microsoft.com/office/drawing/2014/main" id="{B6C6097F-13A9-06D5-4AAD-63C3E92E5B47}"/>
              </a:ext>
            </a:extLst>
          </p:cNvPr>
          <p:cNvSpPr>
            <a:spLocks noGrp="1"/>
          </p:cNvSpPr>
          <p:nvPr>
            <p:ph type="sldNum" sz="quarter" idx="12"/>
          </p:nvPr>
        </p:nvSpPr>
        <p:spPr>
          <a:xfrm>
            <a:off x="6919756" y="6263236"/>
            <a:ext cx="2057400" cy="365125"/>
          </a:xfrm>
        </p:spPr>
        <p:txBody>
          <a:bodyPr/>
          <a:lstStyle/>
          <a:p>
            <a:fld id="{5738E015-FB28-4A23-80CC-627450F60BA8}" type="slidenum">
              <a:rPr kumimoji="1" lang="ja-JP" altLang="en-US" smtClean="0"/>
              <a:pPr/>
              <a:t>20</a:t>
            </a:fld>
            <a:endParaRPr kumimoji="1" lang="ja-JP" altLang="en-US" dirty="0"/>
          </a:p>
        </p:txBody>
      </p:sp>
    </p:spTree>
    <p:extLst>
      <p:ext uri="{BB962C8B-B14F-4D97-AF65-F5344CB8AC3E}">
        <p14:creationId xmlns:p14="http://schemas.microsoft.com/office/powerpoint/2010/main" val="4048363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6999" y="21963"/>
            <a:ext cx="8856701" cy="956231"/>
          </a:xfrm>
        </p:spPr>
        <p:txBody>
          <a:bodyPr>
            <a:normAutofit/>
          </a:bodyPr>
          <a:lstStyle/>
          <a:p>
            <a:r>
              <a:rPr kumimoji="1" lang="en-US" altLang="ja-JP" dirty="0"/>
              <a:t>Historical deadliest storm surge cases</a:t>
            </a:r>
            <a:endParaRPr kumimoji="1" lang="ja-JP" altLang="en-US" sz="1800" dirty="0"/>
          </a:p>
        </p:txBody>
      </p:sp>
      <p:sp>
        <p:nvSpPr>
          <p:cNvPr id="4" name="テキスト ボックス 3">
            <a:extLst>
              <a:ext uri="{FF2B5EF4-FFF2-40B4-BE49-F238E27FC236}">
                <a16:creationId xmlns:a16="http://schemas.microsoft.com/office/drawing/2014/main" id="{7F1C5A14-686B-23EA-7685-1B422C8E6BF4}"/>
              </a:ext>
            </a:extLst>
          </p:cNvPr>
          <p:cNvSpPr txBox="1"/>
          <p:nvPr/>
        </p:nvSpPr>
        <p:spPr>
          <a:xfrm>
            <a:off x="4411700" y="6407773"/>
            <a:ext cx="4572000" cy="369332"/>
          </a:xfrm>
          <a:prstGeom prst="rect">
            <a:avLst/>
          </a:prstGeom>
          <a:noFill/>
        </p:spPr>
        <p:txBody>
          <a:bodyPr wrap="square">
            <a:spAutoFit/>
          </a:bodyPr>
          <a:lstStyle/>
          <a:p>
            <a:r>
              <a:rPr lang="en-US" altLang="ja-JP" sz="1800" spc="0" dirty="0">
                <a:effectLst/>
                <a:latin typeface="Calibri" panose="020F0502020204030204" pitchFamily="34" charset="0"/>
                <a:ea typeface="Times New Roman" panose="02020603050405020304" pitchFamily="18" charset="0"/>
                <a:cs typeface="Times New Roman" panose="02020603050405020304" pitchFamily="18" charset="0"/>
              </a:rPr>
              <a:t>Source: EM-DAT (</a:t>
            </a:r>
            <a:r>
              <a:rPr lang="en-US" altLang="ja-JP" sz="1800" u="sng" spc="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a:rPr>
              <a:t>https://public.emdat.be/</a:t>
            </a:r>
            <a:r>
              <a:rPr lang="en-US" altLang="ja-JP" sz="1800" u="sng" spc="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ja-JP" altLang="ja-JP" sz="1800" spc="-15" dirty="0">
              <a:effectLst/>
              <a:latin typeface="CG Omega"/>
              <a:ea typeface="Times New Roman" panose="02020603050405020304" pitchFamily="18" charset="0"/>
              <a:cs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936A9460-BBDB-48DB-9C3B-B885F736B669}"/>
              </a:ext>
            </a:extLst>
          </p:cNvPr>
          <p:cNvSpPr>
            <a:spLocks noGrp="1"/>
          </p:cNvSpPr>
          <p:nvPr>
            <p:ph type="sldNum" sz="quarter" idx="12"/>
          </p:nvPr>
        </p:nvSpPr>
        <p:spPr/>
        <p:txBody>
          <a:bodyPr/>
          <a:lstStyle/>
          <a:p>
            <a:fld id="{5738E015-FB28-4A23-80CC-627450F60BA8}" type="slidenum">
              <a:rPr kumimoji="1" lang="ja-JP" altLang="en-US" smtClean="0"/>
              <a:pPr/>
              <a:t>3</a:t>
            </a:fld>
            <a:endParaRPr kumimoji="1" lang="ja-JP" altLang="en-US"/>
          </a:p>
        </p:txBody>
      </p:sp>
      <p:graphicFrame>
        <p:nvGraphicFramePr>
          <p:cNvPr id="3" name="表 2">
            <a:extLst>
              <a:ext uri="{FF2B5EF4-FFF2-40B4-BE49-F238E27FC236}">
                <a16:creationId xmlns:a16="http://schemas.microsoft.com/office/drawing/2014/main" id="{C0C06BAE-4C1B-9763-CA8B-97A7059430BB}"/>
              </a:ext>
            </a:extLst>
          </p:cNvPr>
          <p:cNvGraphicFramePr>
            <a:graphicFrameLocks noGrp="1"/>
          </p:cNvGraphicFramePr>
          <p:nvPr>
            <p:extLst>
              <p:ext uri="{D42A27DB-BD31-4B8C-83A1-F6EECF244321}">
                <p14:modId xmlns:p14="http://schemas.microsoft.com/office/powerpoint/2010/main" val="3368808498"/>
              </p:ext>
            </p:extLst>
          </p:nvPr>
        </p:nvGraphicFramePr>
        <p:xfrm>
          <a:off x="285750" y="1058278"/>
          <a:ext cx="8572499" cy="5270443"/>
        </p:xfrm>
        <a:graphic>
          <a:graphicData uri="http://schemas.openxmlformats.org/drawingml/2006/table">
            <a:tbl>
              <a:tblPr firstRow="1" firstCol="1" bandRow="1">
                <a:tableStyleId>{5C22544A-7EE6-4342-B048-85BDC9FD1C3A}</a:tableStyleId>
              </a:tblPr>
              <a:tblGrid>
                <a:gridCol w="915352">
                  <a:extLst>
                    <a:ext uri="{9D8B030D-6E8A-4147-A177-3AD203B41FA5}">
                      <a16:colId xmlns:a16="http://schemas.microsoft.com/office/drawing/2014/main" val="2762763175"/>
                    </a:ext>
                  </a:extLst>
                </a:gridCol>
                <a:gridCol w="1686801">
                  <a:extLst>
                    <a:ext uri="{9D8B030D-6E8A-4147-A177-3AD203B41FA5}">
                      <a16:colId xmlns:a16="http://schemas.microsoft.com/office/drawing/2014/main" val="550869397"/>
                    </a:ext>
                  </a:extLst>
                </a:gridCol>
                <a:gridCol w="1222633">
                  <a:extLst>
                    <a:ext uri="{9D8B030D-6E8A-4147-A177-3AD203B41FA5}">
                      <a16:colId xmlns:a16="http://schemas.microsoft.com/office/drawing/2014/main" val="1289060953"/>
                    </a:ext>
                  </a:extLst>
                </a:gridCol>
                <a:gridCol w="2607564">
                  <a:extLst>
                    <a:ext uri="{9D8B030D-6E8A-4147-A177-3AD203B41FA5}">
                      <a16:colId xmlns:a16="http://schemas.microsoft.com/office/drawing/2014/main" val="926209454"/>
                    </a:ext>
                  </a:extLst>
                </a:gridCol>
                <a:gridCol w="2140149">
                  <a:extLst>
                    <a:ext uri="{9D8B030D-6E8A-4147-A177-3AD203B41FA5}">
                      <a16:colId xmlns:a16="http://schemas.microsoft.com/office/drawing/2014/main" val="3230941231"/>
                    </a:ext>
                  </a:extLst>
                </a:gridCol>
              </a:tblGrid>
              <a:tr h="460363">
                <a:tc>
                  <a:txBody>
                    <a:bodyPr/>
                    <a:lstStyle/>
                    <a:p>
                      <a:pPr algn="ctr"/>
                      <a:r>
                        <a:rPr lang="en-GB" sz="1600" kern="100">
                          <a:effectLst/>
                        </a:rPr>
                        <a:t>year</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cause</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Total death</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Total damage</a:t>
                      </a:r>
                      <a:endParaRPr lang="ja-JP" sz="1600" kern="100">
                        <a:effectLst/>
                      </a:endParaRPr>
                    </a:p>
                    <a:p>
                      <a:pPr algn="ctr"/>
                      <a:r>
                        <a:rPr lang="en-GB" sz="1600" kern="100">
                          <a:effectLst/>
                        </a:rPr>
                        <a:t>(Million US$)</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Country</a:t>
                      </a:r>
                      <a:endParaRPr lang="ja-JP" sz="1600" kern="100">
                        <a:effectLst/>
                      </a:endParaRPr>
                    </a:p>
                    <a:p>
                      <a:pPr algn="ctr"/>
                      <a:r>
                        <a:rPr lang="en-GB" sz="1600" kern="100">
                          <a:effectLst/>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13665227"/>
                  </a:ext>
                </a:extLst>
              </a:tr>
              <a:tr h="460363">
                <a:tc>
                  <a:txBody>
                    <a:bodyPr/>
                    <a:lstStyle/>
                    <a:p>
                      <a:pPr algn="ctr"/>
                      <a:r>
                        <a:rPr lang="en-GB" sz="1600" kern="100">
                          <a:effectLst/>
                        </a:rPr>
                        <a:t>1970</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(Bhola)</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300,000</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86.4 (651.3)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East Pakistan</a:t>
                      </a:r>
                      <a:endParaRPr lang="ja-JP" sz="1600" kern="100">
                        <a:effectLst/>
                      </a:endParaRPr>
                    </a:p>
                    <a:p>
                      <a:pPr algn="ctr"/>
                      <a:r>
                        <a:rPr lang="en-GB" sz="1600" kern="100">
                          <a:effectLst/>
                        </a:rPr>
                        <a:t>(Bangladesh)</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358853844"/>
                  </a:ext>
                </a:extLst>
              </a:tr>
              <a:tr h="230181">
                <a:tc>
                  <a:txBody>
                    <a:bodyPr/>
                    <a:lstStyle/>
                    <a:p>
                      <a:pPr algn="ctr"/>
                      <a:r>
                        <a:rPr lang="en-GB" sz="1600" kern="100">
                          <a:effectLst/>
                        </a:rPr>
                        <a:t>1991</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138,866</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1,780 (3,824.9)</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Bangladesh</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275703880"/>
                  </a:ext>
                </a:extLst>
              </a:tr>
              <a:tr h="230181">
                <a:tc>
                  <a:txBody>
                    <a:bodyPr/>
                    <a:lstStyle/>
                    <a:p>
                      <a:pPr algn="ctr"/>
                      <a:r>
                        <a:rPr lang="en-GB" sz="1600" kern="100">
                          <a:effectLst/>
                        </a:rPr>
                        <a:t>2008</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Nargis</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138,366</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4,000 (5,437.1)</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Myanmar</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697501136"/>
                  </a:ext>
                </a:extLst>
              </a:tr>
              <a:tr h="460363">
                <a:tc>
                  <a:txBody>
                    <a:bodyPr/>
                    <a:lstStyle/>
                    <a:p>
                      <a:pPr algn="ctr"/>
                      <a:r>
                        <a:rPr lang="en-GB" sz="1600" kern="100">
                          <a:effectLst/>
                        </a:rPr>
                        <a:t>1965</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36,000</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57.7 (535.9)</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Bangladesh</a:t>
                      </a:r>
                      <a:endParaRPr lang="ja-JP" sz="1600" kern="100">
                        <a:effectLst/>
                      </a:endParaRPr>
                    </a:p>
                    <a:p>
                      <a:pPr algn="ctr"/>
                      <a:r>
                        <a:rPr lang="en-GB" sz="1600" kern="100">
                          <a:effectLst/>
                        </a:rPr>
                        <a:t>(East Pakistan)</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38515404"/>
                  </a:ext>
                </a:extLst>
              </a:tr>
              <a:tr h="460363">
                <a:tc>
                  <a:txBody>
                    <a:bodyPr/>
                    <a:lstStyle/>
                    <a:p>
                      <a:pPr algn="ctr"/>
                      <a:r>
                        <a:rPr lang="en-GB" sz="1600" kern="100">
                          <a:effectLst/>
                        </a:rPr>
                        <a:t>1963</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22,000</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50 (477.8)</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Bangladesh</a:t>
                      </a:r>
                      <a:endParaRPr lang="ja-JP" sz="1600" kern="100">
                        <a:effectLst/>
                      </a:endParaRPr>
                    </a:p>
                    <a:p>
                      <a:pPr algn="ctr"/>
                      <a:r>
                        <a:rPr lang="en-GB" sz="1600" kern="100">
                          <a:effectLst/>
                        </a:rPr>
                        <a:t>(East Pakistan)</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987106841"/>
                  </a:ext>
                </a:extLst>
              </a:tr>
              <a:tr h="230181">
                <a:tc>
                  <a:txBody>
                    <a:bodyPr/>
                    <a:lstStyle/>
                    <a:p>
                      <a:pPr algn="ctr"/>
                      <a:r>
                        <a:rPr lang="en-GB" sz="1600" kern="100">
                          <a:effectLst/>
                        </a:rPr>
                        <a:t>1985</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15,000</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50 (136.0)</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Bangladesh</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275595879"/>
                  </a:ext>
                </a:extLst>
              </a:tr>
              <a:tr h="230181">
                <a:tc>
                  <a:txBody>
                    <a:bodyPr/>
                    <a:lstStyle/>
                    <a:p>
                      <a:pPr algn="ctr"/>
                      <a:r>
                        <a:rPr lang="en-GB" sz="1600" kern="100">
                          <a:effectLst/>
                        </a:rPr>
                        <a:t>1977</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14,204</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498.5 (2,407.2)</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India</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585675289"/>
                  </a:ext>
                </a:extLst>
              </a:tr>
              <a:tr h="460363">
                <a:tc>
                  <a:txBody>
                    <a:bodyPr/>
                    <a:lstStyle/>
                    <a:p>
                      <a:pPr algn="ctr"/>
                      <a:r>
                        <a:rPr lang="en-GB" sz="1600" kern="100">
                          <a:effectLst/>
                        </a:rPr>
                        <a:t>1965</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12,047</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Bangladesh</a:t>
                      </a:r>
                      <a:endParaRPr lang="ja-JP" sz="1600" kern="100">
                        <a:effectLst/>
                      </a:endParaRPr>
                    </a:p>
                    <a:p>
                      <a:pPr algn="ctr"/>
                      <a:r>
                        <a:rPr lang="en-GB" sz="1600" kern="100">
                          <a:effectLst/>
                        </a:rPr>
                        <a:t>(East Pakistan)</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988894803"/>
                  </a:ext>
                </a:extLst>
              </a:tr>
              <a:tr h="230181">
                <a:tc>
                  <a:txBody>
                    <a:bodyPr/>
                    <a:lstStyle/>
                    <a:p>
                      <a:pPr algn="ctr"/>
                      <a:r>
                        <a:rPr lang="en-GB" sz="1600" kern="100">
                          <a:effectLst/>
                        </a:rPr>
                        <a:t>1999</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05B</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9,843</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2,500 (4,392.2)</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India</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858155526"/>
                  </a:ext>
                </a:extLst>
              </a:tr>
              <a:tr h="230181">
                <a:tc>
                  <a:txBody>
                    <a:bodyPr/>
                    <a:lstStyle/>
                    <a:p>
                      <a:pPr algn="ctr"/>
                      <a:r>
                        <a:rPr lang="en-GB" sz="1600" kern="100">
                          <a:effectLst/>
                        </a:rPr>
                        <a:t>2013</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Haiyan</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7,354</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10,000 (12,562.6)</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dirty="0">
                          <a:effectLst/>
                        </a:rPr>
                        <a:t>Philippines</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428201763"/>
                  </a:ext>
                </a:extLst>
              </a:tr>
              <a:tr h="230181">
                <a:tc>
                  <a:txBody>
                    <a:bodyPr/>
                    <a:lstStyle/>
                    <a:p>
                      <a:pPr algn="ctr"/>
                      <a:r>
                        <a:rPr lang="en-GB" sz="1600" kern="100">
                          <a:effectLst/>
                        </a:rPr>
                        <a:t>1959</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Vera</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5,098</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600 (6,023.8)</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Japan</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19996482"/>
                  </a:ext>
                </a:extLst>
              </a:tr>
              <a:tr h="330449">
                <a:tc>
                  <a:txBody>
                    <a:bodyPr/>
                    <a:lstStyle/>
                    <a:p>
                      <a:pPr algn="ctr"/>
                      <a:r>
                        <a:rPr lang="en-GB" sz="1600" kern="100">
                          <a:effectLst/>
                        </a:rPr>
                        <a:t>2007</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Sidr</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4,234</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2,300 (3,246.4)</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Bangladesh</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308303022"/>
                  </a:ext>
                </a:extLst>
              </a:tr>
              <a:tr h="307034">
                <a:tc>
                  <a:txBody>
                    <a:bodyPr/>
                    <a:lstStyle/>
                    <a:p>
                      <a:pPr algn="ctr"/>
                      <a:r>
                        <a:rPr lang="en-GB" sz="1600" kern="100">
                          <a:effectLst/>
                        </a:rPr>
                        <a:t>1953</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2,000</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300 (3,274.2)</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Nederland</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361989463"/>
                  </a:ext>
                </a:extLst>
              </a:tr>
              <a:tr h="460363">
                <a:tc>
                  <a:txBody>
                    <a:bodyPr/>
                    <a:lstStyle/>
                    <a:p>
                      <a:pPr algn="ctr"/>
                      <a:r>
                        <a:rPr lang="en-GB" sz="1600" kern="100" dirty="0">
                          <a:effectLst/>
                        </a:rPr>
                        <a:t>2005</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dirty="0">
                          <a:effectLst/>
                        </a:rPr>
                        <a:t>Katrina</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1,833</a:t>
                      </a:r>
                      <a:endParaRPr lang="ja-JP" sz="1600" kern="100">
                        <a:effectLst/>
                      </a:endParaRPr>
                    </a:p>
                    <a:p>
                      <a:pPr algn="r"/>
                      <a:r>
                        <a:rPr lang="en-GB" sz="1600" kern="100">
                          <a:effectLst/>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125,000 (187,319.1)</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dirty="0">
                          <a:effectLst/>
                        </a:rPr>
                        <a:t>USA</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608992381"/>
                  </a:ext>
                </a:extLst>
              </a:tr>
            </a:tbl>
          </a:graphicData>
        </a:graphic>
      </p:graphicFrame>
    </p:spTree>
    <p:extLst>
      <p:ext uri="{BB962C8B-B14F-4D97-AF65-F5344CB8AC3E}">
        <p14:creationId xmlns:p14="http://schemas.microsoft.com/office/powerpoint/2010/main" val="100337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C572C62A-5CCC-D3E9-558D-214D843F70D7}"/>
              </a:ext>
            </a:extLst>
          </p:cNvPr>
          <p:cNvPicPr>
            <a:picLocks noChangeAspect="1"/>
          </p:cNvPicPr>
          <p:nvPr/>
        </p:nvPicPr>
        <p:blipFill>
          <a:blip r:embed="rId3"/>
          <a:stretch>
            <a:fillRect/>
          </a:stretch>
        </p:blipFill>
        <p:spPr>
          <a:xfrm>
            <a:off x="1468930" y="1323994"/>
            <a:ext cx="6117248" cy="4271527"/>
          </a:xfrm>
          <a:prstGeom prst="rect">
            <a:avLst/>
          </a:prstGeom>
        </p:spPr>
      </p:pic>
      <p:sp>
        <p:nvSpPr>
          <p:cNvPr id="2" name="Title 1"/>
          <p:cNvSpPr>
            <a:spLocks noGrp="1"/>
          </p:cNvSpPr>
          <p:nvPr>
            <p:ph type="title"/>
          </p:nvPr>
        </p:nvSpPr>
        <p:spPr>
          <a:xfrm>
            <a:off x="338865" y="245201"/>
            <a:ext cx="8514678" cy="1143000"/>
          </a:xfrm>
        </p:spPr>
        <p:txBody>
          <a:bodyPr>
            <a:normAutofit fontScale="90000"/>
          </a:bodyPr>
          <a:lstStyle/>
          <a:p>
            <a:pPr algn="ctr"/>
            <a:r>
              <a:rPr lang="en-US" altLang="ja-JP" sz="4000" b="1" dirty="0">
                <a:solidFill>
                  <a:srgbClr val="002060"/>
                </a:solidFill>
              </a:rPr>
              <a:t>R</a:t>
            </a:r>
            <a:r>
              <a:rPr lang="ja-JP" altLang="ja-JP" sz="4000" b="1" dirty="0">
                <a:solidFill>
                  <a:srgbClr val="002060"/>
                </a:solidFill>
                <a:ea typeface="Arial" panose="020B0604020202020204" pitchFamily="34" charset="0"/>
              </a:rPr>
              <a:t>ecent major storm surge cases </a:t>
            </a:r>
            <a:br>
              <a:rPr lang="en-US" altLang="ja-JP" sz="4000" b="1" dirty="0">
                <a:solidFill>
                  <a:srgbClr val="002060"/>
                </a:solidFill>
                <a:ea typeface="Arial" panose="020B0604020202020204" pitchFamily="34" charset="0"/>
              </a:rPr>
            </a:br>
            <a:r>
              <a:rPr lang="ja-JP" altLang="ja-JP" sz="4000" b="1" dirty="0">
                <a:solidFill>
                  <a:srgbClr val="002060"/>
                </a:solidFill>
                <a:ea typeface="Arial" panose="020B0604020202020204" pitchFamily="34" charset="0"/>
              </a:rPr>
              <a:t>generated by TCs</a:t>
            </a:r>
            <a:endParaRPr lang="en-US" altLang="ja-JP" sz="4000" b="1" dirty="0">
              <a:solidFill>
                <a:srgbClr val="002060"/>
              </a:solidFill>
            </a:endParaRPr>
          </a:p>
        </p:txBody>
      </p:sp>
      <p:sp>
        <p:nvSpPr>
          <p:cNvPr id="3" name="Text Placeholder 5">
            <a:extLst>
              <a:ext uri="{FF2B5EF4-FFF2-40B4-BE49-F238E27FC236}">
                <a16:creationId xmlns:a16="http://schemas.microsoft.com/office/drawing/2014/main" id="{9B1C9248-656A-DB79-D47C-1A2AF1A05BD7}"/>
              </a:ext>
            </a:extLst>
          </p:cNvPr>
          <p:cNvSpPr txBox="1">
            <a:spLocks/>
          </p:cNvSpPr>
          <p:nvPr/>
        </p:nvSpPr>
        <p:spPr>
          <a:xfrm>
            <a:off x="1000461" y="1068320"/>
            <a:ext cx="6497619" cy="6397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4" name="Text Placeholder 8">
            <a:extLst>
              <a:ext uri="{FF2B5EF4-FFF2-40B4-BE49-F238E27FC236}">
                <a16:creationId xmlns:a16="http://schemas.microsoft.com/office/drawing/2014/main" id="{9D2E4470-FAEC-1B4B-8B2C-2A4705027375}"/>
              </a:ext>
            </a:extLst>
          </p:cNvPr>
          <p:cNvSpPr txBox="1">
            <a:spLocks/>
          </p:cNvSpPr>
          <p:nvPr/>
        </p:nvSpPr>
        <p:spPr>
          <a:xfrm>
            <a:off x="629322" y="5595522"/>
            <a:ext cx="8514678" cy="100490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Symbol" panose="05050102010706020507" pitchFamily="18" charset="2"/>
              <a:buChar char="*"/>
            </a:pPr>
            <a:r>
              <a:rPr lang="ja-JP" altLang="ja-JP" sz="1400" dirty="0"/>
              <a:t>Total deaths (not only deaths from storm surge). </a:t>
            </a:r>
            <a:endParaRPr lang="en-US" altLang="ja-JP" sz="1400" dirty="0"/>
          </a:p>
          <a:p>
            <a:pPr marL="0" indent="0">
              <a:buNone/>
            </a:pPr>
            <a:r>
              <a:rPr lang="ja-JP" altLang="ja-JP" sz="1400" dirty="0"/>
              <a:t>U.S. economic losses referenced from: </a:t>
            </a:r>
            <a:r>
              <a:rPr lang="ja-JP" altLang="ja-JP" sz="1400" u="sng" dirty="0">
                <a:hlinkClick r:id="rId4"/>
              </a:rPr>
              <a:t>https://www.ncei.noaa.gov/</a:t>
            </a:r>
            <a:r>
              <a:rPr lang="ja-JP" altLang="ja-JP" sz="1400" dirty="0"/>
              <a:t> . </a:t>
            </a:r>
            <a:r>
              <a:rPr lang="en-US" altLang="ja-JP" sz="1400" dirty="0"/>
              <a:t> </a:t>
            </a:r>
            <a:r>
              <a:rPr lang="ja-JP" altLang="ja-JP" sz="1400" dirty="0"/>
              <a:t>For U.S., fatalities and storm surge are specific to U.S. and referenced from NHC Tropical Cyclone</a:t>
            </a:r>
            <a:r>
              <a:rPr lang="en-US" altLang="ja-JP" sz="1400" dirty="0"/>
              <a:t> </a:t>
            </a:r>
            <a:r>
              <a:rPr lang="ja-JP" altLang="ja-JP" sz="1400" dirty="0"/>
              <a:t>Reports:</a:t>
            </a:r>
            <a:r>
              <a:rPr lang="en-US" altLang="ja-JP" sz="1400" dirty="0"/>
              <a:t> </a:t>
            </a:r>
            <a:r>
              <a:rPr lang="ja-JP" altLang="ja-JP" sz="1400" u="sng" dirty="0">
                <a:hlinkClick r:id="rId5"/>
              </a:rPr>
              <a:t>https://www.nhc.noaa.gov/data/tcr/index.php</a:t>
            </a:r>
            <a:r>
              <a:rPr lang="ja-JP" altLang="ja-JP" sz="1400" dirty="0"/>
              <a:t> </a:t>
            </a:r>
            <a:endParaRPr lang="en-US" sz="1400" dirty="0"/>
          </a:p>
        </p:txBody>
      </p:sp>
      <p:grpSp>
        <p:nvGrpSpPr>
          <p:cNvPr id="14" name="グループ化 13">
            <a:extLst>
              <a:ext uri="{FF2B5EF4-FFF2-40B4-BE49-F238E27FC236}">
                <a16:creationId xmlns:a16="http://schemas.microsoft.com/office/drawing/2014/main" id="{EDEF9F2F-6739-6D7E-0D78-3A764D144A83}"/>
              </a:ext>
            </a:extLst>
          </p:cNvPr>
          <p:cNvGrpSpPr/>
          <p:nvPr/>
        </p:nvGrpSpPr>
        <p:grpSpPr>
          <a:xfrm>
            <a:off x="-92992" y="1362818"/>
            <a:ext cx="4948566" cy="2357606"/>
            <a:chOff x="-92992" y="1362818"/>
            <a:chExt cx="4948566" cy="2357606"/>
          </a:xfrm>
        </p:grpSpPr>
        <p:sp>
          <p:nvSpPr>
            <p:cNvPr id="10" name="矢印: 左右 9">
              <a:extLst>
                <a:ext uri="{FF2B5EF4-FFF2-40B4-BE49-F238E27FC236}">
                  <a16:creationId xmlns:a16="http://schemas.microsoft.com/office/drawing/2014/main" id="{8E4D98D2-E007-389B-B01C-80D5CA4C0636}"/>
                </a:ext>
              </a:extLst>
            </p:cNvPr>
            <p:cNvSpPr/>
            <p:nvPr/>
          </p:nvSpPr>
          <p:spPr>
            <a:xfrm rot="2207044">
              <a:off x="3539125" y="3269480"/>
              <a:ext cx="1316449" cy="450944"/>
            </a:xfrm>
            <a:prstGeom prst="leftRightArrow">
              <a:avLst>
                <a:gd name="adj1" fmla="val 36796"/>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2A82983E-55C5-6F90-2C83-5E5C6CCB7B09}"/>
                </a:ext>
              </a:extLst>
            </p:cNvPr>
            <p:cNvPicPr>
              <a:picLocks noChangeAspect="1"/>
            </p:cNvPicPr>
            <p:nvPr/>
          </p:nvPicPr>
          <p:blipFill>
            <a:blip r:embed="rId6"/>
            <a:stretch>
              <a:fillRect/>
            </a:stretch>
          </p:blipFill>
          <p:spPr>
            <a:xfrm>
              <a:off x="-92992" y="1362818"/>
              <a:ext cx="4935148" cy="1733683"/>
            </a:xfrm>
            <a:prstGeom prst="rect">
              <a:avLst/>
            </a:prstGeom>
          </p:spPr>
        </p:pic>
      </p:grpSp>
      <p:sp>
        <p:nvSpPr>
          <p:cNvPr id="5" name="スライド番号プレースホルダー 4">
            <a:extLst>
              <a:ext uri="{FF2B5EF4-FFF2-40B4-BE49-F238E27FC236}">
                <a16:creationId xmlns:a16="http://schemas.microsoft.com/office/drawing/2014/main" id="{E6B9F0E0-04C5-3B23-374D-22E01E5F8F60}"/>
              </a:ext>
            </a:extLst>
          </p:cNvPr>
          <p:cNvSpPr>
            <a:spLocks noGrp="1"/>
          </p:cNvSpPr>
          <p:nvPr>
            <p:ph type="sldNum" sz="quarter" idx="12"/>
          </p:nvPr>
        </p:nvSpPr>
        <p:spPr/>
        <p:txBody>
          <a:bodyPr/>
          <a:lstStyle/>
          <a:p>
            <a:fld id="{5738E015-FB28-4A23-80CC-627450F60BA8}" type="slidenum">
              <a:rPr kumimoji="1" lang="ja-JP" altLang="en-US" smtClean="0"/>
              <a:pPr/>
              <a:t>4</a:t>
            </a:fld>
            <a:endParaRPr kumimoji="1" lang="ja-JP" altLang="en-US"/>
          </a:p>
        </p:txBody>
      </p:sp>
    </p:spTree>
    <p:extLst>
      <p:ext uri="{BB962C8B-B14F-4D97-AF65-F5344CB8AC3E}">
        <p14:creationId xmlns:p14="http://schemas.microsoft.com/office/powerpoint/2010/main" val="252745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0500" y="0"/>
            <a:ext cx="8496300" cy="980728"/>
          </a:xfrm>
        </p:spPr>
        <p:txBody>
          <a:bodyPr/>
          <a:lstStyle/>
          <a:p>
            <a:r>
              <a:rPr kumimoji="1" lang="en-US" altLang="ja-JP" b="1" dirty="0">
                <a:solidFill>
                  <a:schemeClr val="accent6">
                    <a:lumMod val="50000"/>
                  </a:schemeClr>
                </a:solidFill>
                <a:effectLst>
                  <a:outerShdw blurRad="38100" dist="38100" dir="2700000" algn="tl">
                    <a:srgbClr val="000000">
                      <a:alpha val="43137"/>
                    </a:srgbClr>
                  </a:outerShdw>
                </a:effectLst>
              </a:rPr>
              <a:t>Storm surges…</a:t>
            </a:r>
            <a:endParaRPr kumimoji="1" lang="ja-JP" altLang="en-US" b="1" dirty="0">
              <a:solidFill>
                <a:schemeClr val="accent6">
                  <a:lumMod val="50000"/>
                </a:schemeClr>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190500" y="865619"/>
            <a:ext cx="8496300" cy="5662181"/>
          </a:xfrm>
        </p:spPr>
        <p:txBody>
          <a:bodyPr>
            <a:noAutofit/>
          </a:bodyPr>
          <a:lstStyle/>
          <a:p>
            <a:pPr marL="0" indent="0">
              <a:buNone/>
            </a:pPr>
            <a:r>
              <a:rPr lang="en-US" altLang="ja-JP" dirty="0">
                <a:solidFill>
                  <a:schemeClr val="tx1"/>
                </a:solidFill>
              </a:rPr>
              <a:t>They are </a:t>
            </a:r>
            <a:r>
              <a:rPr lang="en-US" altLang="ja-JP" u="sng" dirty="0">
                <a:solidFill>
                  <a:schemeClr val="tx1"/>
                </a:solidFill>
              </a:rPr>
              <a:t>capable of causing significant disasters:</a:t>
            </a:r>
          </a:p>
          <a:p>
            <a:pPr marL="533400" indent="-266700">
              <a:buFont typeface="Wingdings" panose="05000000000000000000" pitchFamily="2" charset="2"/>
              <a:buChar char="ü"/>
            </a:pPr>
            <a:r>
              <a:rPr lang="en-US" altLang="ja-JP" sz="2400" dirty="0">
                <a:solidFill>
                  <a:schemeClr val="tx1"/>
                </a:solidFill>
              </a:rPr>
              <a:t>killing more than thousands of people at once</a:t>
            </a:r>
          </a:p>
          <a:p>
            <a:pPr marL="533400" indent="-266700">
              <a:buFont typeface="Wingdings" panose="05000000000000000000" pitchFamily="2" charset="2"/>
              <a:buChar char="ü"/>
            </a:pPr>
            <a:r>
              <a:rPr lang="en-US" altLang="ja-JP" sz="2400" dirty="0">
                <a:solidFill>
                  <a:schemeClr val="tx1"/>
                </a:solidFill>
              </a:rPr>
              <a:t>damaging infrastructure critically.</a:t>
            </a:r>
          </a:p>
          <a:p>
            <a:pPr marL="0" indent="0">
              <a:buNone/>
            </a:pPr>
            <a:r>
              <a:rPr lang="en-US" altLang="ja-JP" sz="1800" dirty="0"/>
              <a:t>Studies have shown that </a:t>
            </a:r>
            <a:r>
              <a:rPr lang="en-US" altLang="ja-JP" sz="1800" u="sng" dirty="0"/>
              <a:t>nearly half of direct fatalities in US are attributed to storm surge </a:t>
            </a:r>
            <a:r>
              <a:rPr lang="en-US" altLang="ja-JP" sz="1800" dirty="0"/>
              <a:t>(Rappaport 2014).</a:t>
            </a:r>
          </a:p>
          <a:p>
            <a:pPr marL="0" indent="0">
              <a:buNone/>
            </a:pPr>
            <a:endParaRPr lang="en-US" altLang="ja-JP" sz="2400" dirty="0"/>
          </a:p>
          <a:p>
            <a:pPr marL="0" indent="0">
              <a:buNone/>
            </a:pPr>
            <a:r>
              <a:rPr lang="en-US" altLang="ja-JP" sz="2400" dirty="0"/>
              <a:t>While storm surges have devastated many parts of the world, the </a:t>
            </a:r>
            <a:r>
              <a:rPr lang="en-US" altLang="ja-JP" sz="2400" u="sng" dirty="0"/>
              <a:t>death toll is remarkably decreased in recent cases (&lt; 100) although economic losses are sometimes huge</a:t>
            </a:r>
            <a:r>
              <a:rPr lang="en-US" altLang="ja-JP" sz="2400" dirty="0"/>
              <a:t>. </a:t>
            </a:r>
          </a:p>
          <a:p>
            <a:pPr marL="0" indent="0">
              <a:buNone/>
            </a:pPr>
            <a:r>
              <a:rPr lang="en-US" altLang="ja-JP" sz="1800" dirty="0"/>
              <a:t> This would be partly come from improved warning services on coastal hazards. </a:t>
            </a:r>
          </a:p>
          <a:p>
            <a:pPr marL="0" indent="0">
              <a:buNone/>
            </a:pPr>
            <a:endParaRPr lang="en-US" altLang="ja-JP" sz="2400" dirty="0"/>
          </a:p>
          <a:p>
            <a:pPr marL="0" indent="0">
              <a:buNone/>
            </a:pPr>
            <a:r>
              <a:rPr lang="en-US" altLang="ja-JP" sz="2400" dirty="0"/>
              <a:t>Storm surge is one of the key hazards associated with tropical cyclones, </a:t>
            </a:r>
            <a:r>
              <a:rPr lang="en-US" altLang="ja-JP" sz="2400" u="sng" dirty="0">
                <a:solidFill>
                  <a:schemeClr val="tx1"/>
                </a:solidFill>
              </a:rPr>
              <a:t>although </a:t>
            </a:r>
            <a:r>
              <a:rPr lang="en-US" altLang="ja-JP" sz="2400" u="sng" dirty="0"/>
              <a:t>severe storm surge disaster does not happen so frequently</a:t>
            </a:r>
            <a:r>
              <a:rPr lang="en-US" altLang="ja-JP" sz="2400" dirty="0">
                <a:solidFill>
                  <a:schemeClr val="tx1"/>
                </a:solidFill>
              </a:rPr>
              <a:t>.</a:t>
            </a:r>
          </a:p>
        </p:txBody>
      </p:sp>
      <p:sp>
        <p:nvSpPr>
          <p:cNvPr id="4" name="スライド番号プレースホルダー 3">
            <a:extLst>
              <a:ext uri="{FF2B5EF4-FFF2-40B4-BE49-F238E27FC236}">
                <a16:creationId xmlns:a16="http://schemas.microsoft.com/office/drawing/2014/main" id="{56325209-C074-A184-863C-A4DF4F26301B}"/>
              </a:ext>
            </a:extLst>
          </p:cNvPr>
          <p:cNvSpPr>
            <a:spLocks noGrp="1"/>
          </p:cNvSpPr>
          <p:nvPr>
            <p:ph type="sldNum" sz="quarter" idx="12"/>
          </p:nvPr>
        </p:nvSpPr>
        <p:spPr/>
        <p:txBody>
          <a:bodyPr/>
          <a:lstStyle/>
          <a:p>
            <a:fld id="{5738E015-FB28-4A23-80CC-627450F60BA8}" type="slidenum">
              <a:rPr kumimoji="1" lang="ja-JP" altLang="en-US" smtClean="0"/>
              <a:pPr/>
              <a:t>5</a:t>
            </a:fld>
            <a:endParaRPr kumimoji="1" lang="ja-JP" altLang="en-US" dirty="0"/>
          </a:p>
        </p:txBody>
      </p:sp>
    </p:spTree>
    <p:extLst>
      <p:ext uri="{BB962C8B-B14F-4D97-AF65-F5344CB8AC3E}">
        <p14:creationId xmlns:p14="http://schemas.microsoft.com/office/powerpoint/2010/main" val="2722553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88565"/>
            <a:ext cx="7772400" cy="648047"/>
          </a:xfrm>
        </p:spPr>
        <p:txBody>
          <a:bodyPr/>
          <a:lstStyle/>
          <a:p>
            <a:pPr algn="ctr" eaLnBrk="1" hangingPunct="1"/>
            <a:r>
              <a:rPr lang="en-US" altLang="ja-JP" sz="4000" dirty="0">
                <a:solidFill>
                  <a:srgbClr val="002060"/>
                </a:solidFill>
                <a:effectLst>
                  <a:outerShdw blurRad="38100" dist="38100" dir="2700000" algn="tl">
                    <a:srgbClr val="000000">
                      <a:alpha val="43137"/>
                    </a:srgbClr>
                  </a:outerShdw>
                </a:effectLst>
              </a:rPr>
              <a:t>Definition of storm surges</a:t>
            </a:r>
          </a:p>
        </p:txBody>
      </p:sp>
      <p:sp>
        <p:nvSpPr>
          <p:cNvPr id="5123" name="Rectangle 3"/>
          <p:cNvSpPr>
            <a:spLocks noGrp="1" noChangeArrowheads="1"/>
          </p:cNvSpPr>
          <p:nvPr>
            <p:ph type="body" idx="1"/>
          </p:nvPr>
        </p:nvSpPr>
        <p:spPr>
          <a:xfrm>
            <a:off x="228599" y="1036637"/>
            <a:ext cx="8755101" cy="5632797"/>
          </a:xfrm>
        </p:spPr>
        <p:txBody>
          <a:bodyPr>
            <a:normAutofit/>
          </a:bodyPr>
          <a:lstStyle/>
          <a:p>
            <a:pPr algn="just" eaLnBrk="1" hangingPunct="1"/>
            <a:r>
              <a:rPr lang="en-US" altLang="ja-JP" sz="2400" dirty="0">
                <a:ea typeface="ＭＳ Ｐ明朝" pitchFamily="18" charset="-128"/>
              </a:rPr>
              <a:t>Abnormal rise of sea level caused by meteorological phenomena (typhoons, hurricanes, cyclones, extra-tropical cyclones).</a:t>
            </a:r>
          </a:p>
          <a:p>
            <a:pPr algn="just" eaLnBrk="1" hangingPunct="1"/>
            <a:r>
              <a:rPr lang="en-US" altLang="ja-JP" sz="2400" dirty="0">
                <a:ea typeface="ＭＳ Ｐ明朝" pitchFamily="18" charset="-128"/>
              </a:rPr>
              <a:t>Sea level changes are caused by </a:t>
            </a:r>
            <a:r>
              <a:rPr lang="en-US" altLang="ja-JP" sz="2400" u="sng" dirty="0">
                <a:ea typeface="ＭＳ Ｐ明朝" pitchFamily="18" charset="-128"/>
              </a:rPr>
              <a:t>strong winds and pressure depressions</a:t>
            </a:r>
            <a:r>
              <a:rPr lang="en-US" altLang="ja-JP" sz="2400" dirty="0">
                <a:ea typeface="ＭＳ Ｐ明朝" pitchFamily="18" charset="-128"/>
              </a:rPr>
              <a:t>. </a:t>
            </a:r>
          </a:p>
          <a:p>
            <a:pPr algn="just" eaLnBrk="1" hangingPunct="1"/>
            <a:r>
              <a:rPr lang="en-US" altLang="ja-JP" sz="2400" dirty="0">
                <a:ea typeface="ＭＳ Ｐ明朝" pitchFamily="18" charset="-128"/>
              </a:rPr>
              <a:t>From a hydro-dynamical point of view, storm surges are classified to </a:t>
            </a:r>
            <a:r>
              <a:rPr lang="en-US" altLang="ja-JP" sz="2400" b="1" dirty="0">
                <a:solidFill>
                  <a:srgbClr val="3333CC"/>
                </a:solidFill>
                <a:ea typeface="ＭＳ Ｐ明朝" pitchFamily="18" charset="-128"/>
              </a:rPr>
              <a:t>external gravity waves</a:t>
            </a:r>
            <a:r>
              <a:rPr lang="en-US" altLang="ja-JP" sz="2400" dirty="0">
                <a:ea typeface="ＭＳ Ｐ明朝" pitchFamily="18" charset="-128"/>
              </a:rPr>
              <a:t>, especially shallow water waves (long waves) as their large horizontal scale, as well as tsunamis.</a:t>
            </a:r>
          </a:p>
          <a:p>
            <a:pPr algn="just" eaLnBrk="1" hangingPunct="1"/>
            <a:endParaRPr lang="en-US" altLang="ja-JP" sz="2400" dirty="0">
              <a:ea typeface="ＭＳ Ｐ明朝" pitchFamily="18" charset="-128"/>
            </a:endParaRPr>
          </a:p>
          <a:p>
            <a:pPr>
              <a:spcBef>
                <a:spcPct val="50000"/>
              </a:spcBef>
            </a:pPr>
            <a:r>
              <a:rPr lang="en-US" altLang="ja-JP" sz="2400" dirty="0">
                <a:effectLst/>
                <a:ea typeface="ＭＳ Ｐ明朝" pitchFamily="18" charset="-128"/>
              </a:rPr>
              <a:t>Strictly speaking, storm surges are defined as the </a:t>
            </a:r>
            <a:r>
              <a:rPr lang="en-US" altLang="ja-JP" sz="2400" dirty="0">
                <a:solidFill>
                  <a:srgbClr val="C00000"/>
                </a:solidFill>
                <a:ea typeface="ＭＳ Ｐ明朝" pitchFamily="18" charset="-128"/>
              </a:rPr>
              <a:t>anomaly from the usual sea levels </a:t>
            </a:r>
            <a:r>
              <a:rPr lang="en-US" altLang="ja-JP" sz="2400" dirty="0">
                <a:ea typeface="ＭＳ Ｐ明朝" pitchFamily="18" charset="-128"/>
              </a:rPr>
              <a:t>(</a:t>
            </a:r>
            <a:r>
              <a:rPr lang="en-US" altLang="ja-JP" sz="2400" dirty="0">
                <a:effectLst/>
                <a:ea typeface="ＭＳ Ｐ明朝" pitchFamily="18" charset="-128"/>
              </a:rPr>
              <a:t>= </a:t>
            </a:r>
            <a:r>
              <a:rPr lang="en-US" altLang="ja-JP" sz="2400" u="sng" dirty="0">
                <a:effectLst/>
                <a:ea typeface="ＭＳ Ｐ明朝" pitchFamily="18" charset="-128"/>
              </a:rPr>
              <a:t>observed water level</a:t>
            </a:r>
            <a:r>
              <a:rPr lang="ja-JP" altLang="en-US" sz="2400" u="sng" dirty="0">
                <a:effectLst/>
                <a:ea typeface="ＭＳ Ｐ明朝" pitchFamily="18" charset="-128"/>
              </a:rPr>
              <a:t>　</a:t>
            </a:r>
            <a:r>
              <a:rPr lang="en-US" altLang="ja-JP" sz="2400" u="sng" dirty="0">
                <a:effectLst/>
                <a:ea typeface="ＭＳ Ｐ明朝" pitchFamily="18" charset="-128"/>
              </a:rPr>
              <a:t>-</a:t>
            </a:r>
            <a:r>
              <a:rPr lang="ja-JP" altLang="en-US" sz="2400" u="sng" dirty="0">
                <a:effectLst/>
                <a:ea typeface="ＭＳ Ｐ明朝" pitchFamily="18" charset="-128"/>
              </a:rPr>
              <a:t>　</a:t>
            </a:r>
            <a:r>
              <a:rPr lang="en-US" altLang="ja-JP" sz="2400" u="sng" dirty="0">
                <a:effectLst/>
                <a:ea typeface="ＭＳ Ｐ明朝" pitchFamily="18" charset="-128"/>
              </a:rPr>
              <a:t>astronomical tide</a:t>
            </a:r>
            <a:r>
              <a:rPr lang="en-US" altLang="ja-JP" sz="2400" dirty="0">
                <a:effectLst/>
                <a:ea typeface="ＭＳ Ｐ明朝" pitchFamily="18" charset="-128"/>
              </a:rPr>
              <a:t>). </a:t>
            </a:r>
          </a:p>
          <a:p>
            <a:pPr>
              <a:spcBef>
                <a:spcPct val="50000"/>
              </a:spcBef>
            </a:pPr>
            <a:r>
              <a:rPr lang="en-US" altLang="ja-JP" sz="2400" b="1" i="1" dirty="0">
                <a:solidFill>
                  <a:srgbClr val="C00000"/>
                </a:solidFill>
                <a:ea typeface="ＭＳ Ｐ明朝" pitchFamily="18" charset="-128"/>
              </a:rPr>
              <a:t>However, the term “storm surge” is widely used for just expressing the phenomenon itself.  </a:t>
            </a:r>
            <a:r>
              <a:rPr lang="en-US" altLang="ja-JP" sz="2400" i="1" dirty="0">
                <a:ea typeface="ＭＳ Ｐ明朝" pitchFamily="18" charset="-128"/>
              </a:rPr>
              <a:t> </a:t>
            </a:r>
            <a:endParaRPr lang="en-US" altLang="ja-JP" sz="2400" i="1" dirty="0"/>
          </a:p>
        </p:txBody>
      </p:sp>
      <p:sp>
        <p:nvSpPr>
          <p:cNvPr id="2" name="スライド番号プレースホルダー 1">
            <a:extLst>
              <a:ext uri="{FF2B5EF4-FFF2-40B4-BE49-F238E27FC236}">
                <a16:creationId xmlns:a16="http://schemas.microsoft.com/office/drawing/2014/main" id="{BC09E1A4-4227-48CE-B3F1-E72138D6C008}"/>
              </a:ext>
            </a:extLst>
          </p:cNvPr>
          <p:cNvSpPr>
            <a:spLocks noGrp="1"/>
          </p:cNvSpPr>
          <p:nvPr>
            <p:ph type="sldNum" sz="quarter" idx="11"/>
          </p:nvPr>
        </p:nvSpPr>
        <p:spPr/>
        <p:txBody>
          <a:bodyPr/>
          <a:lstStyle/>
          <a:p>
            <a:pPr>
              <a:defRPr/>
            </a:pPr>
            <a:fld id="{431A32EE-3B0D-4301-AA0F-D4DC85191373}" type="slidenum">
              <a:rPr lang="en-US" altLang="ja-JP" smtClean="0"/>
              <a:pPr>
                <a:defRPr/>
              </a:pPr>
              <a:t>6</a:t>
            </a:fld>
            <a:endParaRPr lang="en-US" altLang="ja-JP"/>
          </a:p>
        </p:txBody>
      </p:sp>
      <p:sp>
        <p:nvSpPr>
          <p:cNvPr id="3" name="スライド番号プレースホルダー 3">
            <a:extLst>
              <a:ext uri="{FF2B5EF4-FFF2-40B4-BE49-F238E27FC236}">
                <a16:creationId xmlns:a16="http://schemas.microsoft.com/office/drawing/2014/main" id="{EFAD8841-7EF7-DF93-41F3-D224419CE588}"/>
              </a:ext>
            </a:extLst>
          </p:cNvPr>
          <p:cNvSpPr>
            <a:spLocks noGrp="1"/>
          </p:cNvSpPr>
          <p:nvPr>
            <p:ph type="sldNum" sz="quarter" idx="12"/>
          </p:nvPr>
        </p:nvSpPr>
        <p:spPr>
          <a:xfrm>
            <a:off x="6926301" y="6389961"/>
            <a:ext cx="2057400" cy="365125"/>
          </a:xfrm>
        </p:spPr>
        <p:txBody>
          <a:bodyPr/>
          <a:lstStyle/>
          <a:p>
            <a:fld id="{5738E015-FB28-4A23-80CC-627450F60BA8}" type="slidenum">
              <a:rPr kumimoji="1" lang="ja-JP" altLang="en-US" smtClean="0"/>
              <a:pPr/>
              <a:t>6</a:t>
            </a:fld>
            <a:endParaRPr kumimoji="1" lang="ja-JP" altLang="en-US" dirty="0"/>
          </a:p>
        </p:txBody>
      </p:sp>
    </p:spTree>
    <p:extLst>
      <p:ext uri="{BB962C8B-B14F-4D97-AF65-F5344CB8AC3E}">
        <p14:creationId xmlns:p14="http://schemas.microsoft.com/office/powerpoint/2010/main" val="3038001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ext Box 82"/>
          <p:cNvSpPr txBox="1">
            <a:spLocks noChangeArrowheads="1"/>
          </p:cNvSpPr>
          <p:nvPr/>
        </p:nvSpPr>
        <p:spPr bwMode="auto">
          <a:xfrm>
            <a:off x="269875" y="-23724"/>
            <a:ext cx="8280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en-US" altLang="ja-JP" sz="3200" dirty="0">
                <a:solidFill>
                  <a:srgbClr val="002060"/>
                </a:solidFill>
                <a:effectLst/>
                <a:latin typeface="Tahoma" pitchFamily="34" charset="0"/>
                <a:ea typeface="HG丸ｺﾞｼｯｸM-PRO" pitchFamily="50" charset="-128"/>
                <a:cs typeface="Tahoma" pitchFamily="34" charset="0"/>
              </a:rPr>
              <a:t>Risk of Storm Surges</a:t>
            </a:r>
          </a:p>
        </p:txBody>
      </p:sp>
      <p:sp>
        <p:nvSpPr>
          <p:cNvPr id="409687" name="Text Box 87"/>
          <p:cNvSpPr txBox="1">
            <a:spLocks noChangeArrowheads="1"/>
          </p:cNvSpPr>
          <p:nvPr/>
        </p:nvSpPr>
        <p:spPr bwMode="auto">
          <a:xfrm>
            <a:off x="701743" y="5521328"/>
            <a:ext cx="7848600" cy="938212"/>
          </a:xfrm>
          <a:prstGeom prst="rect">
            <a:avLst/>
          </a:prstGeom>
          <a:solidFill>
            <a:srgbClr val="FFFF99">
              <a:alpha val="39000"/>
            </a:srgbClr>
          </a:solidFill>
          <a:ln w="9525">
            <a:noFill/>
            <a:miter lim="800000"/>
            <a:headEnd/>
            <a:tailEnd/>
          </a:ln>
          <a:effectLst/>
        </p:spPr>
        <p:txBody>
          <a:bodyPr>
            <a:spAutoFit/>
          </a:bodyPr>
          <a:lstStyle/>
          <a:p>
            <a:pPr algn="ctr" fontAlgn="auto">
              <a:spcBef>
                <a:spcPct val="50000"/>
              </a:spcBef>
              <a:spcAft>
                <a:spcPts val="0"/>
              </a:spcAft>
              <a:defRPr/>
            </a:pPr>
            <a:r>
              <a:rPr lang="en-US" altLang="ja-JP" sz="2200" dirty="0">
                <a:solidFill>
                  <a:srgbClr val="0000FF"/>
                </a:solidFill>
                <a:latin typeface="Tahoma" pitchFamily="34" charset="0"/>
                <a:ea typeface="+mn-ea"/>
                <a:cs typeface="Tahoma" pitchFamily="34" charset="0"/>
              </a:rPr>
              <a:t>Risk of storm surges is decided by the difference </a:t>
            </a:r>
          </a:p>
          <a:p>
            <a:pPr algn="ctr" fontAlgn="auto">
              <a:spcBef>
                <a:spcPct val="50000"/>
              </a:spcBef>
              <a:spcAft>
                <a:spcPts val="0"/>
              </a:spcAft>
              <a:defRPr/>
            </a:pPr>
            <a:r>
              <a:rPr lang="en-US" altLang="ja-JP" sz="2200" dirty="0">
                <a:solidFill>
                  <a:srgbClr val="0000FF"/>
                </a:solidFill>
                <a:latin typeface="Tahoma" pitchFamily="34" charset="0"/>
                <a:cs typeface="Tahoma" pitchFamily="34" charset="0"/>
              </a:rPr>
              <a:t>Between water level and land height.</a:t>
            </a:r>
            <a:endParaRPr lang="en-US" altLang="ja-JP" sz="2200" dirty="0">
              <a:solidFill>
                <a:srgbClr val="0000FF"/>
              </a:solidFill>
              <a:latin typeface="Tahoma" pitchFamily="34" charset="0"/>
              <a:ea typeface="+mn-ea"/>
              <a:cs typeface="Tahoma" pitchFamily="34" charset="0"/>
            </a:endParaRPr>
          </a:p>
        </p:txBody>
      </p:sp>
      <p:grpSp>
        <p:nvGrpSpPr>
          <p:cNvPr id="3" name="グループ化 2"/>
          <p:cNvGrpSpPr/>
          <p:nvPr/>
        </p:nvGrpSpPr>
        <p:grpSpPr>
          <a:xfrm>
            <a:off x="269875" y="879916"/>
            <a:ext cx="8361362" cy="4511675"/>
            <a:chOff x="309563" y="1243013"/>
            <a:chExt cx="8361362" cy="4511675"/>
          </a:xfrm>
        </p:grpSpPr>
        <p:sp>
          <p:nvSpPr>
            <p:cNvPr id="2" name="正方形/長方形 1"/>
            <p:cNvSpPr/>
            <p:nvPr/>
          </p:nvSpPr>
          <p:spPr>
            <a:xfrm>
              <a:off x="309563" y="2563813"/>
              <a:ext cx="1009650" cy="29686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water</a:t>
              </a:r>
              <a:endParaRPr lang="ja-JP" altLang="en-US" dirty="0"/>
            </a:p>
          </p:txBody>
        </p:sp>
        <p:sp>
          <p:nvSpPr>
            <p:cNvPr id="83" name="正方形/長方形 82"/>
            <p:cNvSpPr/>
            <p:nvPr/>
          </p:nvSpPr>
          <p:spPr>
            <a:xfrm>
              <a:off x="1327150" y="1735138"/>
              <a:ext cx="1441450" cy="11255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land</a:t>
              </a:r>
              <a:endParaRPr lang="ja-JP" altLang="en-US" dirty="0"/>
            </a:p>
          </p:txBody>
        </p:sp>
        <p:grpSp>
          <p:nvGrpSpPr>
            <p:cNvPr id="4" name="グループ化 29"/>
            <p:cNvGrpSpPr>
              <a:grpSpLocks/>
            </p:cNvGrpSpPr>
            <p:nvPr/>
          </p:nvGrpSpPr>
          <p:grpSpPr bwMode="auto">
            <a:xfrm>
              <a:off x="1489075" y="1244600"/>
              <a:ext cx="660400" cy="501650"/>
              <a:chOff x="2879629" y="1882041"/>
              <a:chExt cx="660562" cy="501413"/>
            </a:xfrm>
          </p:grpSpPr>
          <p:sp>
            <p:nvSpPr>
              <p:cNvPr id="11" name="台形 10"/>
              <p:cNvSpPr/>
              <p:nvPr/>
            </p:nvSpPr>
            <p:spPr>
              <a:xfrm>
                <a:off x="2879629" y="1882041"/>
                <a:ext cx="660562" cy="188824"/>
              </a:xfrm>
              <a:prstGeom prst="trapezoi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正方形/長方形 11"/>
              <p:cNvSpPr/>
              <p:nvPr/>
            </p:nvSpPr>
            <p:spPr>
              <a:xfrm>
                <a:off x="3013012" y="2054997"/>
                <a:ext cx="393797" cy="32845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5" name="グループ化 17473"/>
            <p:cNvGrpSpPr>
              <a:grpSpLocks/>
            </p:cNvGrpSpPr>
            <p:nvPr/>
          </p:nvGrpSpPr>
          <p:grpSpPr bwMode="auto">
            <a:xfrm>
              <a:off x="2303463" y="1249363"/>
              <a:ext cx="306387" cy="492125"/>
              <a:chOff x="3912197" y="1259164"/>
              <a:chExt cx="677699" cy="1203576"/>
            </a:xfrm>
          </p:grpSpPr>
          <p:sp>
            <p:nvSpPr>
              <p:cNvPr id="13" name="円/楕円 12"/>
              <p:cNvSpPr/>
              <p:nvPr/>
            </p:nvSpPr>
            <p:spPr>
              <a:xfrm>
                <a:off x="4091277" y="1259164"/>
                <a:ext cx="270379" cy="264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5" name="直線コネクタ 14"/>
              <p:cNvCxnSpPr>
                <a:endCxn id="13" idx="4"/>
              </p:cNvCxnSpPr>
              <p:nvPr/>
            </p:nvCxnSpPr>
            <p:spPr>
              <a:xfrm flipV="1">
                <a:off x="4214177" y="1523174"/>
                <a:ext cx="10533" cy="5435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flipV="1">
                <a:off x="3954334" y="2055076"/>
                <a:ext cx="277399" cy="3921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flipH="1" flipV="1">
                <a:off x="4214177" y="2070606"/>
                <a:ext cx="284422" cy="3921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flipV="1">
                <a:off x="4228223" y="1690121"/>
                <a:ext cx="361673" cy="970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flipH="1" flipV="1">
                <a:off x="3912197" y="1585294"/>
                <a:ext cx="277399" cy="2096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5" name="正方形/長方形 124"/>
            <p:cNvSpPr/>
            <p:nvPr/>
          </p:nvSpPr>
          <p:spPr>
            <a:xfrm>
              <a:off x="3270250" y="2052638"/>
              <a:ext cx="1009650" cy="83502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6" name="グループ化 126"/>
            <p:cNvGrpSpPr>
              <a:grpSpLocks/>
            </p:cNvGrpSpPr>
            <p:nvPr/>
          </p:nvGrpSpPr>
          <p:grpSpPr bwMode="auto">
            <a:xfrm>
              <a:off x="4276725" y="1262063"/>
              <a:ext cx="660400" cy="501650"/>
              <a:chOff x="2879629" y="1882041"/>
              <a:chExt cx="660562" cy="501413"/>
            </a:xfrm>
          </p:grpSpPr>
          <p:sp>
            <p:nvSpPr>
              <p:cNvPr id="128" name="台形 127"/>
              <p:cNvSpPr/>
              <p:nvPr/>
            </p:nvSpPr>
            <p:spPr>
              <a:xfrm>
                <a:off x="2879629" y="1882041"/>
                <a:ext cx="660562" cy="188823"/>
              </a:xfrm>
              <a:prstGeom prst="trapezoi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9" name="正方形/長方形 128"/>
              <p:cNvSpPr/>
              <p:nvPr/>
            </p:nvSpPr>
            <p:spPr>
              <a:xfrm>
                <a:off x="3013012" y="2054996"/>
                <a:ext cx="393797" cy="32845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7" name="グループ化 129"/>
            <p:cNvGrpSpPr>
              <a:grpSpLocks/>
            </p:cNvGrpSpPr>
            <p:nvPr/>
          </p:nvGrpSpPr>
          <p:grpSpPr bwMode="auto">
            <a:xfrm>
              <a:off x="5154613" y="1243013"/>
              <a:ext cx="306387" cy="492125"/>
              <a:chOff x="3912197" y="1259164"/>
              <a:chExt cx="677699" cy="1203576"/>
            </a:xfrm>
          </p:grpSpPr>
          <p:sp>
            <p:nvSpPr>
              <p:cNvPr id="131" name="円/楕円 130"/>
              <p:cNvSpPr/>
              <p:nvPr/>
            </p:nvSpPr>
            <p:spPr>
              <a:xfrm>
                <a:off x="4091277" y="1259164"/>
                <a:ext cx="270379" cy="264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32" name="直線コネクタ 131"/>
              <p:cNvCxnSpPr>
                <a:endCxn id="131" idx="4"/>
              </p:cNvCxnSpPr>
              <p:nvPr/>
            </p:nvCxnSpPr>
            <p:spPr>
              <a:xfrm flipV="1">
                <a:off x="4214177" y="1523174"/>
                <a:ext cx="10533" cy="5435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flipV="1">
                <a:off x="3954334" y="2055076"/>
                <a:ext cx="277399" cy="3921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flipH="1" flipV="1">
                <a:off x="4214177" y="2070606"/>
                <a:ext cx="284422" cy="3921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flipV="1">
                <a:off x="4228223" y="1690121"/>
                <a:ext cx="361673" cy="970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flipH="1" flipV="1">
                <a:off x="3912197" y="1585294"/>
                <a:ext cx="277399" cy="2096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9" name="正方形/長方形 148"/>
            <p:cNvSpPr/>
            <p:nvPr/>
          </p:nvSpPr>
          <p:spPr>
            <a:xfrm>
              <a:off x="4256088" y="1760538"/>
              <a:ext cx="1441450" cy="11271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0" name="正方形/長方形 149"/>
            <p:cNvSpPr/>
            <p:nvPr/>
          </p:nvSpPr>
          <p:spPr>
            <a:xfrm>
              <a:off x="317500" y="4132263"/>
              <a:ext cx="1009650" cy="120808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1" name="正方形/長方形 150"/>
            <p:cNvSpPr/>
            <p:nvPr/>
          </p:nvSpPr>
          <p:spPr>
            <a:xfrm>
              <a:off x="1319213" y="4211638"/>
              <a:ext cx="1441450" cy="11271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8" name="グループ化 151"/>
            <p:cNvGrpSpPr>
              <a:grpSpLocks/>
            </p:cNvGrpSpPr>
            <p:nvPr/>
          </p:nvGrpSpPr>
          <p:grpSpPr bwMode="auto">
            <a:xfrm>
              <a:off x="1481138" y="3722688"/>
              <a:ext cx="660400" cy="501650"/>
              <a:chOff x="2879629" y="1882041"/>
              <a:chExt cx="660562" cy="501413"/>
            </a:xfrm>
          </p:grpSpPr>
          <p:sp>
            <p:nvSpPr>
              <p:cNvPr id="153" name="台形 152"/>
              <p:cNvSpPr/>
              <p:nvPr/>
            </p:nvSpPr>
            <p:spPr>
              <a:xfrm>
                <a:off x="2879629" y="1882041"/>
                <a:ext cx="660562" cy="188823"/>
              </a:xfrm>
              <a:prstGeom prst="trapezoi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4" name="正方形/長方形 153"/>
              <p:cNvSpPr/>
              <p:nvPr/>
            </p:nvSpPr>
            <p:spPr>
              <a:xfrm>
                <a:off x="3013012" y="2054996"/>
                <a:ext cx="393797" cy="32845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9" name="グループ化 154"/>
            <p:cNvGrpSpPr>
              <a:grpSpLocks/>
            </p:cNvGrpSpPr>
            <p:nvPr/>
          </p:nvGrpSpPr>
          <p:grpSpPr bwMode="auto">
            <a:xfrm>
              <a:off x="2295525" y="3725863"/>
              <a:ext cx="306388" cy="493712"/>
              <a:chOff x="3912197" y="1259164"/>
              <a:chExt cx="677699" cy="1203576"/>
            </a:xfrm>
          </p:grpSpPr>
          <p:sp>
            <p:nvSpPr>
              <p:cNvPr id="156" name="円/楕円 155"/>
              <p:cNvSpPr/>
              <p:nvPr/>
            </p:nvSpPr>
            <p:spPr>
              <a:xfrm>
                <a:off x="4091279" y="1259164"/>
                <a:ext cx="270376" cy="263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57" name="直線コネクタ 156"/>
              <p:cNvCxnSpPr>
                <a:endCxn id="156" idx="4"/>
              </p:cNvCxnSpPr>
              <p:nvPr/>
            </p:nvCxnSpPr>
            <p:spPr>
              <a:xfrm flipV="1">
                <a:off x="4214176" y="1522326"/>
                <a:ext cx="10535" cy="5456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p:nvPr/>
            </p:nvCxnSpPr>
            <p:spPr>
              <a:xfrm flipV="1">
                <a:off x="3954334" y="2056389"/>
                <a:ext cx="277401" cy="3908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flipH="1" flipV="1">
                <a:off x="4214176" y="2071869"/>
                <a:ext cx="284424" cy="3908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flipV="1">
                <a:off x="4228222" y="1688735"/>
                <a:ext cx="361674" cy="1006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p:nvPr/>
            </p:nvCxnSpPr>
            <p:spPr>
              <a:xfrm flipH="1" flipV="1">
                <a:off x="3912197" y="1584246"/>
                <a:ext cx="277401" cy="2128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2" name="正方形/長方形 161"/>
            <p:cNvSpPr/>
            <p:nvPr/>
          </p:nvSpPr>
          <p:spPr>
            <a:xfrm>
              <a:off x="3270250" y="3573463"/>
              <a:ext cx="1009650" cy="18288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3" name="正方形/長方形 162"/>
            <p:cNvSpPr/>
            <p:nvPr/>
          </p:nvSpPr>
          <p:spPr>
            <a:xfrm>
              <a:off x="4276725" y="4244975"/>
              <a:ext cx="1441450" cy="11271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0" name="グループ化 163"/>
            <p:cNvGrpSpPr>
              <a:grpSpLocks/>
            </p:cNvGrpSpPr>
            <p:nvPr/>
          </p:nvGrpSpPr>
          <p:grpSpPr bwMode="auto">
            <a:xfrm>
              <a:off x="4464050" y="3722688"/>
              <a:ext cx="660400" cy="501650"/>
              <a:chOff x="2879629" y="1882041"/>
              <a:chExt cx="660562" cy="501413"/>
            </a:xfrm>
          </p:grpSpPr>
          <p:sp>
            <p:nvSpPr>
              <p:cNvPr id="165" name="台形 164"/>
              <p:cNvSpPr/>
              <p:nvPr/>
            </p:nvSpPr>
            <p:spPr>
              <a:xfrm>
                <a:off x="2879629" y="1882041"/>
                <a:ext cx="660562" cy="188823"/>
              </a:xfrm>
              <a:prstGeom prst="trapezoi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6" name="正方形/長方形 165"/>
              <p:cNvSpPr/>
              <p:nvPr/>
            </p:nvSpPr>
            <p:spPr>
              <a:xfrm>
                <a:off x="3013012" y="2054996"/>
                <a:ext cx="393797" cy="32845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14" name="グループ化 166"/>
            <p:cNvGrpSpPr>
              <a:grpSpLocks/>
            </p:cNvGrpSpPr>
            <p:nvPr/>
          </p:nvGrpSpPr>
          <p:grpSpPr bwMode="auto">
            <a:xfrm>
              <a:off x="5227638" y="3741738"/>
              <a:ext cx="306387" cy="492125"/>
              <a:chOff x="3912197" y="1259164"/>
              <a:chExt cx="677699" cy="1203576"/>
            </a:xfrm>
          </p:grpSpPr>
          <p:sp>
            <p:nvSpPr>
              <p:cNvPr id="168" name="円/楕円 167"/>
              <p:cNvSpPr/>
              <p:nvPr/>
            </p:nvSpPr>
            <p:spPr>
              <a:xfrm>
                <a:off x="4091277" y="1259164"/>
                <a:ext cx="270379" cy="264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69" name="直線コネクタ 168"/>
              <p:cNvCxnSpPr>
                <a:endCxn id="168" idx="4"/>
              </p:cNvCxnSpPr>
              <p:nvPr/>
            </p:nvCxnSpPr>
            <p:spPr>
              <a:xfrm flipV="1">
                <a:off x="4214177" y="1523174"/>
                <a:ext cx="10533" cy="5435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flipV="1">
                <a:off x="3954334" y="2055076"/>
                <a:ext cx="277399" cy="3921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flipH="1" flipV="1">
                <a:off x="4214177" y="2070606"/>
                <a:ext cx="284422" cy="3921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p:nvPr/>
            </p:nvCxnSpPr>
            <p:spPr>
              <a:xfrm flipV="1">
                <a:off x="4228223" y="1690121"/>
                <a:ext cx="361673" cy="970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flipH="1" flipV="1">
                <a:off x="3912197" y="1585294"/>
                <a:ext cx="277399" cy="2096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4" name="正方形/長方形 173"/>
            <p:cNvSpPr/>
            <p:nvPr/>
          </p:nvSpPr>
          <p:spPr>
            <a:xfrm>
              <a:off x="6227763" y="1781175"/>
              <a:ext cx="1009650" cy="111601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5" name="正方形/長方形 174"/>
            <p:cNvSpPr/>
            <p:nvPr/>
          </p:nvSpPr>
          <p:spPr>
            <a:xfrm>
              <a:off x="7229475" y="1770063"/>
              <a:ext cx="1441450" cy="11255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6" name="グループ化 175"/>
            <p:cNvGrpSpPr>
              <a:grpSpLocks/>
            </p:cNvGrpSpPr>
            <p:nvPr/>
          </p:nvGrpSpPr>
          <p:grpSpPr bwMode="auto">
            <a:xfrm>
              <a:off x="7391400" y="1279525"/>
              <a:ext cx="660400" cy="501650"/>
              <a:chOff x="2879629" y="1882041"/>
              <a:chExt cx="660562" cy="501413"/>
            </a:xfrm>
          </p:grpSpPr>
          <p:sp>
            <p:nvSpPr>
              <p:cNvPr id="177" name="台形 176"/>
              <p:cNvSpPr/>
              <p:nvPr/>
            </p:nvSpPr>
            <p:spPr>
              <a:xfrm>
                <a:off x="2879629" y="1882041"/>
                <a:ext cx="660562" cy="188824"/>
              </a:xfrm>
              <a:prstGeom prst="trapezoi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8" name="正方形/長方形 177"/>
              <p:cNvSpPr/>
              <p:nvPr/>
            </p:nvSpPr>
            <p:spPr>
              <a:xfrm>
                <a:off x="3013012" y="2054997"/>
                <a:ext cx="393797" cy="32845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17" name="グループ化 178"/>
            <p:cNvGrpSpPr>
              <a:grpSpLocks/>
            </p:cNvGrpSpPr>
            <p:nvPr/>
          </p:nvGrpSpPr>
          <p:grpSpPr bwMode="auto">
            <a:xfrm>
              <a:off x="8205788" y="1284288"/>
              <a:ext cx="306387" cy="492125"/>
              <a:chOff x="3912197" y="1259164"/>
              <a:chExt cx="677699" cy="1203576"/>
            </a:xfrm>
          </p:grpSpPr>
          <p:sp>
            <p:nvSpPr>
              <p:cNvPr id="180" name="円/楕円 179"/>
              <p:cNvSpPr/>
              <p:nvPr/>
            </p:nvSpPr>
            <p:spPr>
              <a:xfrm>
                <a:off x="4091277" y="1259164"/>
                <a:ext cx="270379" cy="264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81" name="直線コネクタ 180"/>
              <p:cNvCxnSpPr>
                <a:endCxn id="180" idx="4"/>
              </p:cNvCxnSpPr>
              <p:nvPr/>
            </p:nvCxnSpPr>
            <p:spPr>
              <a:xfrm flipV="1">
                <a:off x="4214177" y="1523174"/>
                <a:ext cx="10533" cy="5435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flipV="1">
                <a:off x="3954334" y="2055076"/>
                <a:ext cx="277399" cy="3921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直線コネクタ 182"/>
              <p:cNvCxnSpPr/>
              <p:nvPr/>
            </p:nvCxnSpPr>
            <p:spPr>
              <a:xfrm flipH="1" flipV="1">
                <a:off x="4214177" y="2070606"/>
                <a:ext cx="284422" cy="3921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直線コネクタ 183"/>
              <p:cNvCxnSpPr/>
              <p:nvPr/>
            </p:nvCxnSpPr>
            <p:spPr>
              <a:xfrm flipV="1">
                <a:off x="4228223" y="1690121"/>
                <a:ext cx="361673" cy="970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直線コネクタ 184"/>
              <p:cNvCxnSpPr/>
              <p:nvPr/>
            </p:nvCxnSpPr>
            <p:spPr>
              <a:xfrm flipH="1" flipV="1">
                <a:off x="3912197" y="1585294"/>
                <a:ext cx="277399" cy="2096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475" name="テキスト ボックス 17474"/>
            <p:cNvSpPr txBox="1"/>
            <p:nvPr/>
          </p:nvSpPr>
          <p:spPr>
            <a:xfrm>
              <a:off x="539750" y="2997200"/>
              <a:ext cx="2028825" cy="368300"/>
            </a:xfrm>
            <a:prstGeom prst="rect">
              <a:avLst/>
            </a:prstGeom>
            <a:noFill/>
          </p:spPr>
          <p:txBody>
            <a:bodyPr>
              <a:spAutoFit/>
            </a:bodyPr>
            <a:lstStyle/>
            <a:p>
              <a:pPr algn="ctr">
                <a:defRPr/>
              </a:pPr>
              <a:r>
                <a:rPr lang="en-US" altLang="ja-JP" dirty="0">
                  <a:ea typeface="ＭＳ Ｐゴシック" pitchFamily="50" charset="-128"/>
                </a:rPr>
                <a:t>(definitely) Safe</a:t>
              </a:r>
              <a:endParaRPr lang="ja-JP" altLang="en-US" dirty="0">
                <a:ea typeface="ＭＳ Ｐゴシック" pitchFamily="50" charset="-128"/>
              </a:endParaRPr>
            </a:p>
          </p:txBody>
        </p:sp>
        <p:sp>
          <p:nvSpPr>
            <p:cNvPr id="187" name="テキスト ボックス 186"/>
            <p:cNvSpPr txBox="1"/>
            <p:nvPr/>
          </p:nvSpPr>
          <p:spPr>
            <a:xfrm>
              <a:off x="6553200" y="2997200"/>
              <a:ext cx="2030413" cy="368300"/>
            </a:xfrm>
            <a:prstGeom prst="rect">
              <a:avLst/>
            </a:prstGeom>
            <a:noFill/>
          </p:spPr>
          <p:txBody>
            <a:bodyPr>
              <a:spAutoFit/>
            </a:bodyPr>
            <a:lstStyle/>
            <a:p>
              <a:pPr algn="ctr">
                <a:defRPr/>
              </a:pPr>
              <a:r>
                <a:rPr lang="en-US" altLang="ja-JP" dirty="0">
                  <a:ea typeface="ＭＳ Ｐゴシック" pitchFamily="50" charset="-128"/>
                </a:rPr>
                <a:t>(still) Safe</a:t>
              </a:r>
              <a:endParaRPr lang="ja-JP" altLang="en-US" dirty="0">
                <a:ea typeface="ＭＳ Ｐゴシック" pitchFamily="50" charset="-128"/>
              </a:endParaRPr>
            </a:p>
          </p:txBody>
        </p:sp>
        <p:sp>
          <p:nvSpPr>
            <p:cNvPr id="188" name="テキスト ボックス 187"/>
            <p:cNvSpPr txBox="1"/>
            <p:nvPr/>
          </p:nvSpPr>
          <p:spPr>
            <a:xfrm>
              <a:off x="3482975" y="2997200"/>
              <a:ext cx="2028825" cy="368300"/>
            </a:xfrm>
            <a:prstGeom prst="rect">
              <a:avLst/>
            </a:prstGeom>
            <a:noFill/>
          </p:spPr>
          <p:txBody>
            <a:bodyPr>
              <a:spAutoFit/>
            </a:bodyPr>
            <a:lstStyle/>
            <a:p>
              <a:pPr algn="ctr">
                <a:defRPr/>
              </a:pPr>
              <a:r>
                <a:rPr lang="en-US" altLang="ja-JP" dirty="0">
                  <a:ea typeface="ＭＳ Ｐゴシック" pitchFamily="50" charset="-128"/>
                </a:rPr>
                <a:t>Safe</a:t>
              </a:r>
              <a:endParaRPr lang="ja-JP" altLang="en-US" dirty="0">
                <a:ea typeface="ＭＳ Ｐゴシック" pitchFamily="50" charset="-128"/>
              </a:endParaRPr>
            </a:p>
          </p:txBody>
        </p:sp>
        <p:sp>
          <p:nvSpPr>
            <p:cNvPr id="189" name="テキスト ボックス 188"/>
            <p:cNvSpPr txBox="1"/>
            <p:nvPr/>
          </p:nvSpPr>
          <p:spPr>
            <a:xfrm>
              <a:off x="531813" y="5341938"/>
              <a:ext cx="2028825" cy="369887"/>
            </a:xfrm>
            <a:prstGeom prst="rect">
              <a:avLst/>
            </a:prstGeom>
            <a:noFill/>
          </p:spPr>
          <p:txBody>
            <a:bodyPr>
              <a:spAutoFit/>
            </a:bodyPr>
            <a:lstStyle/>
            <a:p>
              <a:pPr algn="ctr">
                <a:defRPr/>
              </a:pPr>
              <a:r>
                <a:rPr lang="en-US" altLang="ja-JP" dirty="0">
                  <a:solidFill>
                    <a:srgbClr val="FFC000"/>
                  </a:solidFill>
                  <a:ea typeface="ＭＳ Ｐゴシック" pitchFamily="50" charset="-128"/>
                </a:rPr>
                <a:t>danger</a:t>
              </a:r>
              <a:endParaRPr lang="ja-JP" altLang="en-US" dirty="0">
                <a:solidFill>
                  <a:srgbClr val="FFC000"/>
                </a:solidFill>
                <a:ea typeface="ＭＳ Ｐゴシック" pitchFamily="50" charset="-128"/>
              </a:endParaRPr>
            </a:p>
          </p:txBody>
        </p:sp>
        <p:sp>
          <p:nvSpPr>
            <p:cNvPr id="190" name="テキスト ボックス 189"/>
            <p:cNvSpPr txBox="1"/>
            <p:nvPr/>
          </p:nvSpPr>
          <p:spPr>
            <a:xfrm>
              <a:off x="3432175" y="5384800"/>
              <a:ext cx="2028825" cy="369888"/>
            </a:xfrm>
            <a:prstGeom prst="rect">
              <a:avLst/>
            </a:prstGeom>
            <a:noFill/>
          </p:spPr>
          <p:txBody>
            <a:bodyPr>
              <a:spAutoFit/>
            </a:bodyPr>
            <a:lstStyle/>
            <a:p>
              <a:pPr algn="ctr">
                <a:defRPr/>
              </a:pPr>
              <a:r>
                <a:rPr lang="en-US" altLang="ja-JP" dirty="0">
                  <a:solidFill>
                    <a:srgbClr val="FF0000"/>
                  </a:solidFill>
                  <a:ea typeface="ＭＳ Ｐゴシック" pitchFamily="50" charset="-128"/>
                </a:rPr>
                <a:t>Very danger</a:t>
              </a:r>
              <a:endParaRPr lang="ja-JP" altLang="en-US" dirty="0">
                <a:solidFill>
                  <a:srgbClr val="FF0000"/>
                </a:solidFill>
                <a:ea typeface="ＭＳ Ｐゴシック" pitchFamily="50" charset="-128"/>
              </a:endParaRPr>
            </a:p>
          </p:txBody>
        </p:sp>
      </p:grpSp>
      <p:sp>
        <p:nvSpPr>
          <p:cNvPr id="18" name="スライド番号プレースホルダー 17">
            <a:extLst>
              <a:ext uri="{FF2B5EF4-FFF2-40B4-BE49-F238E27FC236}">
                <a16:creationId xmlns:a16="http://schemas.microsoft.com/office/drawing/2014/main" id="{ED89B682-DC84-B727-FC08-198524F360ED}"/>
              </a:ext>
            </a:extLst>
          </p:cNvPr>
          <p:cNvSpPr>
            <a:spLocks noGrp="1"/>
          </p:cNvSpPr>
          <p:nvPr>
            <p:ph type="sldNum" sz="quarter" idx="12"/>
          </p:nvPr>
        </p:nvSpPr>
        <p:spPr/>
        <p:txBody>
          <a:bodyPr/>
          <a:lstStyle/>
          <a:p>
            <a:fld id="{5738E015-FB28-4A23-80CC-627450F60BA8}" type="slidenum">
              <a:rPr kumimoji="1" lang="ja-JP" altLang="en-US" smtClean="0"/>
              <a:pPr/>
              <a:t>7</a:t>
            </a:fld>
            <a:endParaRPr kumimoji="1" lang="ja-JP" altLang="en-US"/>
          </a:p>
        </p:txBody>
      </p:sp>
    </p:spTree>
    <p:extLst>
      <p:ext uri="{BB962C8B-B14F-4D97-AF65-F5344CB8AC3E}">
        <p14:creationId xmlns:p14="http://schemas.microsoft.com/office/powerpoint/2010/main" val="3732730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solidFill>
                  <a:srgbClr val="002060"/>
                </a:solidFill>
                <a:latin typeface="+mn-lt"/>
              </a:rPr>
              <a:t>Main mechanism of storm surges</a:t>
            </a:r>
            <a:endParaRPr kumimoji="1" lang="ja-JP" altLang="en-US" dirty="0">
              <a:solidFill>
                <a:srgbClr val="002060"/>
              </a:solidFill>
              <a:latin typeface="+mn-lt"/>
            </a:endParaRPr>
          </a:p>
        </p:txBody>
      </p:sp>
      <p:sp>
        <p:nvSpPr>
          <p:cNvPr id="3" name="コンテンツ プレースホルダー 2"/>
          <p:cNvSpPr>
            <a:spLocks noGrp="1"/>
          </p:cNvSpPr>
          <p:nvPr>
            <p:ph idx="1"/>
          </p:nvPr>
        </p:nvSpPr>
        <p:spPr>
          <a:xfrm>
            <a:off x="68301" y="1442569"/>
            <a:ext cx="7886700" cy="3163168"/>
          </a:xfrm>
        </p:spPr>
        <p:txBody>
          <a:bodyPr>
            <a:normAutofit fontScale="77500" lnSpcReduction="20000"/>
          </a:bodyPr>
          <a:lstStyle/>
          <a:p>
            <a:pPr marL="0" indent="0">
              <a:buNone/>
            </a:pPr>
            <a:r>
              <a:rPr kumimoji="1" lang="en-US" altLang="ja-JP" dirty="0"/>
              <a:t>1. Inverse barometer effect</a:t>
            </a:r>
          </a:p>
          <a:p>
            <a:pPr marL="0" indent="0">
              <a:buNone/>
            </a:pPr>
            <a:r>
              <a:rPr lang="en-US" altLang="ja-JP" sz="2000" b="1" i="1" dirty="0">
                <a:solidFill>
                  <a:srgbClr val="CC0000"/>
                </a:solidFill>
                <a:latin typeface="Times New Roman" pitchFamily="18" charset="0"/>
              </a:rPr>
              <a:t>	</a:t>
            </a:r>
          </a:p>
          <a:p>
            <a:pPr marL="0" indent="0">
              <a:buNone/>
            </a:pPr>
            <a:r>
              <a:rPr lang="en-US" altLang="ja-JP" sz="2400" i="1" dirty="0">
                <a:solidFill>
                  <a:srgbClr val="002060"/>
                </a:solidFill>
                <a:latin typeface="Times New Roman" pitchFamily="18" charset="0"/>
              </a:rPr>
              <a:t>	</a:t>
            </a:r>
            <a:r>
              <a:rPr lang="en-US" altLang="ja-JP" sz="2600" b="1" i="1" dirty="0">
                <a:solidFill>
                  <a:srgbClr val="002060"/>
                </a:solidFill>
                <a:latin typeface="Times New Roman" pitchFamily="18" charset="0"/>
              </a:rPr>
              <a:t>1hPa pressure decrease ≒ 1cm surge</a:t>
            </a:r>
            <a:endParaRPr lang="en-US" altLang="ja-JP" sz="2600" b="1" dirty="0">
              <a:solidFill>
                <a:srgbClr val="002060"/>
              </a:solidFill>
            </a:endParaRPr>
          </a:p>
          <a:p>
            <a:pPr marL="514350" indent="-514350">
              <a:buFont typeface="+mj-lt"/>
              <a:buAutoNum type="arabicPeriod"/>
            </a:pPr>
            <a:endParaRPr kumimoji="1" lang="en-US" altLang="ja-JP" b="1" dirty="0"/>
          </a:p>
          <a:p>
            <a:pPr marL="0" indent="0">
              <a:buNone/>
            </a:pPr>
            <a:r>
              <a:rPr lang="en-US" altLang="ja-JP" dirty="0"/>
              <a:t>2. Wind setup</a:t>
            </a:r>
          </a:p>
          <a:p>
            <a:pPr marL="0" indent="0">
              <a:buNone/>
            </a:pPr>
            <a:r>
              <a:rPr lang="en-US" altLang="ja-JP" i="1" dirty="0">
                <a:solidFill>
                  <a:srgbClr val="002060"/>
                </a:solidFill>
                <a:latin typeface="Times New Roman" pitchFamily="18" charset="0"/>
              </a:rPr>
              <a:t>	</a:t>
            </a:r>
            <a:r>
              <a:rPr lang="en-US" altLang="ja-JP" sz="2600" b="1" i="1" dirty="0">
                <a:solidFill>
                  <a:srgbClr val="002060"/>
                </a:solidFill>
                <a:latin typeface="Times New Roman" pitchFamily="18" charset="0"/>
              </a:rPr>
              <a:t>surge </a:t>
            </a:r>
            <a:endParaRPr lang="ja-JP" altLang="en-US" sz="2600" b="1" dirty="0">
              <a:solidFill>
                <a:srgbClr val="002060"/>
              </a:solidFill>
              <a:latin typeface="Times New Roman" pitchFamily="18" charset="0"/>
            </a:endParaRPr>
          </a:p>
          <a:p>
            <a:pPr marL="0" indent="0">
              <a:buNone/>
            </a:pPr>
            <a:r>
              <a:rPr lang="en-US" altLang="ja-JP" sz="2600" b="1" dirty="0">
                <a:solidFill>
                  <a:srgbClr val="002060"/>
                </a:solidFill>
                <a:latin typeface="Times New Roman" pitchFamily="18" charset="0"/>
              </a:rPr>
              <a:t>	</a:t>
            </a:r>
            <a:r>
              <a:rPr lang="ja-JP" altLang="en-US" sz="2600" b="1" dirty="0">
                <a:solidFill>
                  <a:srgbClr val="002060"/>
                </a:solidFill>
                <a:latin typeface="Times New Roman" pitchFamily="18" charset="0"/>
              </a:rPr>
              <a:t>∝</a:t>
            </a:r>
            <a:r>
              <a:rPr lang="en-US" altLang="ja-JP" sz="2800" b="1" i="1" dirty="0" err="1">
                <a:solidFill>
                  <a:srgbClr val="002060"/>
                </a:solidFill>
                <a:latin typeface="Times New Roman" pitchFamily="18" charset="0"/>
              </a:rPr>
              <a:t>τ</a:t>
            </a:r>
            <a:r>
              <a:rPr lang="en-US" altLang="ja-JP" sz="2800" b="1" i="1" baseline="-25000" dirty="0" err="1">
                <a:solidFill>
                  <a:srgbClr val="002060"/>
                </a:solidFill>
                <a:latin typeface="Times New Roman" pitchFamily="18" charset="0"/>
              </a:rPr>
              <a:t>s</a:t>
            </a:r>
            <a:r>
              <a:rPr lang="en-US" altLang="ja-JP" sz="2800" b="1" i="1" baseline="-25000" dirty="0">
                <a:solidFill>
                  <a:srgbClr val="002060"/>
                </a:solidFill>
                <a:latin typeface="Times New Roman" pitchFamily="18" charset="0"/>
              </a:rPr>
              <a:t> </a:t>
            </a:r>
            <a:r>
              <a:rPr lang="en-US" altLang="ja-JP" sz="2600" b="1" dirty="0">
                <a:solidFill>
                  <a:srgbClr val="002060"/>
                </a:solidFill>
                <a:latin typeface="Times New Roman" pitchFamily="18" charset="0"/>
              </a:rPr>
              <a:t>(</a:t>
            </a:r>
            <a:r>
              <a:rPr lang="en-US" altLang="ja-JP" sz="2600" b="1" i="1" dirty="0">
                <a:solidFill>
                  <a:srgbClr val="002060"/>
                </a:solidFill>
                <a:latin typeface="Times New Roman" pitchFamily="18" charset="0"/>
              </a:rPr>
              <a:t>V</a:t>
            </a:r>
            <a:r>
              <a:rPr lang="en-US" altLang="ja-JP" sz="2600" b="1" baseline="30000" dirty="0">
                <a:solidFill>
                  <a:srgbClr val="002060"/>
                </a:solidFill>
                <a:latin typeface="Times New Roman" pitchFamily="18" charset="0"/>
              </a:rPr>
              <a:t>2</a:t>
            </a:r>
            <a:r>
              <a:rPr lang="en-US" altLang="ja-JP" sz="2600" b="1" dirty="0">
                <a:solidFill>
                  <a:srgbClr val="002060"/>
                </a:solidFill>
                <a:latin typeface="Times New Roman" pitchFamily="18" charset="0"/>
              </a:rPr>
              <a:t>)</a:t>
            </a:r>
            <a:r>
              <a:rPr lang="en-US" altLang="ja-JP" sz="2400" b="1" i="1" baseline="-25000" dirty="0">
                <a:solidFill>
                  <a:srgbClr val="002060"/>
                </a:solidFill>
                <a:latin typeface="Times New Roman" pitchFamily="18" charset="0"/>
              </a:rPr>
              <a:t> </a:t>
            </a:r>
            <a:r>
              <a:rPr lang="en-US" altLang="ja-JP" sz="2600" b="1" dirty="0">
                <a:solidFill>
                  <a:srgbClr val="002060"/>
                </a:solidFill>
                <a:latin typeface="Times New Roman" pitchFamily="18" charset="0"/>
              </a:rPr>
              <a:t>(</a:t>
            </a:r>
            <a:r>
              <a:rPr lang="en-US" altLang="ja-JP" sz="2600" b="1" i="1" dirty="0">
                <a:solidFill>
                  <a:srgbClr val="002060"/>
                </a:solidFill>
                <a:latin typeface="Times New Roman" pitchFamily="18" charset="0"/>
              </a:rPr>
              <a:t>wind stress</a:t>
            </a:r>
            <a:r>
              <a:rPr lang="en-US" altLang="ja-JP" sz="2600" b="1" dirty="0">
                <a:solidFill>
                  <a:srgbClr val="002060"/>
                </a:solidFill>
                <a:latin typeface="Times New Roman" pitchFamily="18" charset="0"/>
              </a:rPr>
              <a:t>: </a:t>
            </a:r>
            <a:r>
              <a:rPr lang="en-US" altLang="ja-JP" sz="2600" b="1" i="1" dirty="0">
                <a:solidFill>
                  <a:srgbClr val="002060"/>
                </a:solidFill>
                <a:latin typeface="Times New Roman" pitchFamily="18" charset="0"/>
              </a:rPr>
              <a:t>square of wind speed</a:t>
            </a:r>
            <a:r>
              <a:rPr lang="en-US" altLang="ja-JP" sz="2600" b="1" dirty="0">
                <a:solidFill>
                  <a:srgbClr val="002060"/>
                </a:solidFill>
                <a:latin typeface="Times New Roman" pitchFamily="18" charset="0"/>
              </a:rPr>
              <a:t>)</a:t>
            </a:r>
          </a:p>
          <a:p>
            <a:pPr marL="0" indent="0">
              <a:buNone/>
            </a:pPr>
            <a:r>
              <a:rPr lang="en-US" altLang="ja-JP" sz="2600" b="1" dirty="0">
                <a:solidFill>
                  <a:srgbClr val="002060"/>
                </a:solidFill>
                <a:latin typeface="Times New Roman" pitchFamily="18" charset="0"/>
              </a:rPr>
              <a:t>	∝</a:t>
            </a:r>
            <a:r>
              <a:rPr lang="en-US" altLang="ja-JP" sz="2600" b="1" i="1" dirty="0">
                <a:solidFill>
                  <a:srgbClr val="002060"/>
                </a:solidFill>
                <a:latin typeface="Times New Roman" pitchFamily="18" charset="0"/>
              </a:rPr>
              <a:t>L  </a:t>
            </a:r>
            <a:r>
              <a:rPr lang="en-US" altLang="ja-JP" sz="2600" b="1" dirty="0">
                <a:solidFill>
                  <a:srgbClr val="002060"/>
                </a:solidFill>
                <a:latin typeface="Times New Roman" pitchFamily="18" charset="0"/>
              </a:rPr>
              <a:t>(</a:t>
            </a:r>
            <a:r>
              <a:rPr lang="en-US" altLang="ja-JP" sz="2600" b="1" i="1" dirty="0">
                <a:solidFill>
                  <a:srgbClr val="002060"/>
                </a:solidFill>
                <a:latin typeface="Times New Roman" pitchFamily="18" charset="0"/>
              </a:rPr>
              <a:t>horizontal scale of wind</a:t>
            </a:r>
            <a:r>
              <a:rPr lang="en-US" altLang="ja-JP" sz="2600" b="1" dirty="0">
                <a:solidFill>
                  <a:srgbClr val="002060"/>
                </a:solidFill>
                <a:latin typeface="Times New Roman" pitchFamily="18" charset="0"/>
              </a:rPr>
              <a:t>:</a:t>
            </a:r>
            <a:r>
              <a:rPr lang="en-US" altLang="ja-JP" sz="2600" b="1" i="1" dirty="0">
                <a:solidFill>
                  <a:srgbClr val="002060"/>
                </a:solidFill>
                <a:latin typeface="Times New Roman" pitchFamily="18" charset="0"/>
              </a:rPr>
              <a:t> fetch</a:t>
            </a:r>
            <a:r>
              <a:rPr lang="en-US" altLang="ja-JP" sz="2600" b="1" dirty="0">
                <a:solidFill>
                  <a:srgbClr val="002060"/>
                </a:solidFill>
                <a:latin typeface="Times New Roman" pitchFamily="18" charset="0"/>
              </a:rPr>
              <a:t>)</a:t>
            </a:r>
          </a:p>
          <a:p>
            <a:pPr marL="0" indent="0">
              <a:buNone/>
            </a:pPr>
            <a:r>
              <a:rPr lang="en-US" altLang="ja-JP" sz="2600" b="1" dirty="0">
                <a:solidFill>
                  <a:srgbClr val="002060"/>
                </a:solidFill>
                <a:latin typeface="Times New Roman" pitchFamily="18" charset="0"/>
              </a:rPr>
              <a:t>	∝</a:t>
            </a:r>
            <a:r>
              <a:rPr lang="en-US" altLang="ja-JP" sz="2600" b="1" i="1" dirty="0">
                <a:solidFill>
                  <a:srgbClr val="002060"/>
                </a:solidFill>
                <a:latin typeface="Times New Roman" pitchFamily="18" charset="0"/>
              </a:rPr>
              <a:t>1</a:t>
            </a:r>
            <a:r>
              <a:rPr lang="en-US" altLang="ja-JP" sz="2600" b="1" dirty="0">
                <a:solidFill>
                  <a:srgbClr val="002060"/>
                </a:solidFill>
                <a:latin typeface="Times New Roman" pitchFamily="18" charset="0"/>
              </a:rPr>
              <a:t>/</a:t>
            </a:r>
            <a:r>
              <a:rPr lang="en-US" altLang="ja-JP" sz="2600" b="1" i="1" dirty="0">
                <a:solidFill>
                  <a:srgbClr val="002060"/>
                </a:solidFill>
                <a:latin typeface="Times New Roman" pitchFamily="18" charset="0"/>
              </a:rPr>
              <a:t>h</a:t>
            </a:r>
            <a:r>
              <a:rPr lang="en-US" altLang="ja-JP" sz="2600" b="1" dirty="0">
                <a:solidFill>
                  <a:srgbClr val="002060"/>
                </a:solidFill>
                <a:latin typeface="Times New Roman" pitchFamily="18" charset="0"/>
              </a:rPr>
              <a:t> (inverse of water depth)</a:t>
            </a:r>
          </a:p>
          <a:p>
            <a:pPr marL="0" indent="0">
              <a:buNone/>
            </a:pPr>
            <a:endParaRPr kumimoji="1" lang="ja-JP" altLang="en-US" sz="2600" dirty="0">
              <a:solidFill>
                <a:srgbClr val="002060"/>
              </a:solidFill>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959229079"/>
              </p:ext>
            </p:extLst>
          </p:nvPr>
        </p:nvGraphicFramePr>
        <p:xfrm>
          <a:off x="6789702" y="2173295"/>
          <a:ext cx="1100099" cy="850858"/>
        </p:xfrm>
        <a:graphic>
          <a:graphicData uri="http://schemas.openxmlformats.org/presentationml/2006/ole">
            <mc:AlternateContent xmlns:mc="http://schemas.openxmlformats.org/markup-compatibility/2006">
              <mc:Choice xmlns:v="urn:schemas-microsoft-com:vml" Requires="v">
                <p:oleObj name="数式" r:id="rId2" imgW="571320" imgH="419040" progId="Equation.3">
                  <p:embed/>
                </p:oleObj>
              </mc:Choice>
              <mc:Fallback>
                <p:oleObj name="数式" r:id="rId2" imgW="571320" imgH="419040" progId="Equation.3">
                  <p:embed/>
                  <p:pic>
                    <p:nvPicPr>
                      <p:cNvPr id="4" name="オブジェクト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9702" y="2173295"/>
                        <a:ext cx="1100099" cy="850858"/>
                      </a:xfrm>
                      <a:prstGeom prst="rect">
                        <a:avLst/>
                      </a:prstGeom>
                      <a:noFill/>
                      <a:ln>
                        <a:noFill/>
                      </a:ln>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22625961"/>
              </p:ext>
            </p:extLst>
          </p:nvPr>
        </p:nvGraphicFramePr>
        <p:xfrm>
          <a:off x="6789702" y="3614896"/>
          <a:ext cx="1445473" cy="850858"/>
        </p:xfrm>
        <a:graphic>
          <a:graphicData uri="http://schemas.openxmlformats.org/presentationml/2006/ole">
            <mc:AlternateContent xmlns:mc="http://schemas.openxmlformats.org/markup-compatibility/2006">
              <mc:Choice xmlns:v="urn:schemas-microsoft-com:vml" Requires="v">
                <p:oleObj name="数式" r:id="rId4" imgW="749160" imgH="419040" progId="Equation.3">
                  <p:embed/>
                </p:oleObj>
              </mc:Choice>
              <mc:Fallback>
                <p:oleObj name="数式" r:id="rId4" imgW="749160" imgH="419040" progId="Equation.3">
                  <p:embed/>
                  <p:pic>
                    <p:nvPicPr>
                      <p:cNvPr id="5" name="オブジェクト 4"/>
                      <p:cNvPicPr>
                        <a:picLocks noChangeAspect="1" noChangeArrowheads="1"/>
                      </p:cNvPicPr>
                      <p:nvPr/>
                    </p:nvPicPr>
                    <p:blipFill>
                      <a:blip r:embed="rId5"/>
                      <a:srcRect/>
                      <a:stretch>
                        <a:fillRect/>
                      </a:stretch>
                    </p:blipFill>
                    <p:spPr bwMode="auto">
                      <a:xfrm>
                        <a:off x="6789702" y="3614896"/>
                        <a:ext cx="1445473" cy="850858"/>
                      </a:xfrm>
                      <a:prstGeom prst="rect">
                        <a:avLst/>
                      </a:prstGeom>
                      <a:noFill/>
                      <a:ln>
                        <a:noFill/>
                      </a:ln>
                    </p:spPr>
                  </p:pic>
                </p:oleObj>
              </mc:Fallback>
            </mc:AlternateContent>
          </a:graphicData>
        </a:graphic>
      </p:graphicFrame>
      <p:sp>
        <p:nvSpPr>
          <p:cNvPr id="6" name="スライド番号プレースホルダー 5">
            <a:extLst>
              <a:ext uri="{FF2B5EF4-FFF2-40B4-BE49-F238E27FC236}">
                <a16:creationId xmlns:a16="http://schemas.microsoft.com/office/drawing/2014/main" id="{57897BDB-42D8-F664-DE10-8E8BE2B70F06}"/>
              </a:ext>
            </a:extLst>
          </p:cNvPr>
          <p:cNvSpPr>
            <a:spLocks noGrp="1"/>
          </p:cNvSpPr>
          <p:nvPr>
            <p:ph type="sldNum" sz="quarter" idx="12"/>
          </p:nvPr>
        </p:nvSpPr>
        <p:spPr/>
        <p:txBody>
          <a:bodyPr/>
          <a:lstStyle/>
          <a:p>
            <a:fld id="{5738E015-FB28-4A23-80CC-627450F60BA8}" type="slidenum">
              <a:rPr kumimoji="1" lang="ja-JP" altLang="en-US" smtClean="0"/>
              <a:pPr/>
              <a:t>8</a:t>
            </a:fld>
            <a:endParaRPr kumimoji="1" lang="ja-JP" altLang="en-US"/>
          </a:p>
        </p:txBody>
      </p:sp>
      <p:graphicFrame>
        <p:nvGraphicFramePr>
          <p:cNvPr id="7" name="表 6">
            <a:extLst>
              <a:ext uri="{FF2B5EF4-FFF2-40B4-BE49-F238E27FC236}">
                <a16:creationId xmlns:a16="http://schemas.microsoft.com/office/drawing/2014/main" id="{5A240F22-1A32-F3F2-B674-5C90CF1AE8C3}"/>
              </a:ext>
            </a:extLst>
          </p:cNvPr>
          <p:cNvGraphicFramePr>
            <a:graphicFrameLocks noGrp="1"/>
          </p:cNvGraphicFramePr>
          <p:nvPr>
            <p:extLst>
              <p:ext uri="{D42A27DB-BD31-4B8C-83A1-F6EECF244321}">
                <p14:modId xmlns:p14="http://schemas.microsoft.com/office/powerpoint/2010/main" val="1340081554"/>
              </p:ext>
            </p:extLst>
          </p:nvPr>
        </p:nvGraphicFramePr>
        <p:xfrm>
          <a:off x="160299" y="4782902"/>
          <a:ext cx="8077200" cy="1972184"/>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1849331326"/>
                    </a:ext>
                  </a:extLst>
                </a:gridCol>
                <a:gridCol w="2139566">
                  <a:extLst>
                    <a:ext uri="{9D8B030D-6E8A-4147-A177-3AD203B41FA5}">
                      <a16:colId xmlns:a16="http://schemas.microsoft.com/office/drawing/2014/main" val="3447798467"/>
                    </a:ext>
                  </a:extLst>
                </a:gridCol>
                <a:gridCol w="1869458">
                  <a:extLst>
                    <a:ext uri="{9D8B030D-6E8A-4147-A177-3AD203B41FA5}">
                      <a16:colId xmlns:a16="http://schemas.microsoft.com/office/drawing/2014/main" val="3117322802"/>
                    </a:ext>
                  </a:extLst>
                </a:gridCol>
                <a:gridCol w="2048876">
                  <a:extLst>
                    <a:ext uri="{9D8B030D-6E8A-4147-A177-3AD203B41FA5}">
                      <a16:colId xmlns:a16="http://schemas.microsoft.com/office/drawing/2014/main" val="3855691153"/>
                    </a:ext>
                  </a:extLst>
                </a:gridCol>
              </a:tblGrid>
              <a:tr h="406972">
                <a:tc>
                  <a:txBody>
                    <a:bodyPr/>
                    <a:lstStyle/>
                    <a:p>
                      <a:endParaRPr kumimoji="1" lang="ja-JP" altLang="en-US" sz="1600" dirty="0"/>
                    </a:p>
                  </a:txBody>
                  <a:tcPr/>
                </a:tc>
                <a:tc>
                  <a:txBody>
                    <a:bodyPr/>
                    <a:lstStyle/>
                    <a:p>
                      <a:pPr marR="265430" algn="ctr"/>
                      <a:r>
                        <a:rPr lang="en-US" sz="1600" kern="100" dirty="0">
                          <a:effectLst/>
                        </a:rPr>
                        <a:t>Inverse barometer effect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tc>
                <a:tc>
                  <a:txBody>
                    <a:bodyPr/>
                    <a:lstStyle/>
                    <a:p>
                      <a:pPr marR="88265" algn="ctr"/>
                      <a:r>
                        <a:rPr lang="en-US" sz="1600" kern="100" dirty="0">
                          <a:effectLst/>
                        </a:rPr>
                        <a:t>Wind setup</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tc>
                <a:tc>
                  <a:txBody>
                    <a:bodyPr/>
                    <a:lstStyle/>
                    <a:p>
                      <a:pPr marR="880110" algn="ctr">
                        <a:tabLst>
                          <a:tab pos="1524000" algn="l"/>
                        </a:tabLst>
                      </a:pPr>
                      <a:r>
                        <a:rPr lang="en-US" altLang="ja-JP" sz="1600" kern="100" dirty="0">
                          <a:effectLst/>
                        </a:rPr>
                        <a:t>(</a:t>
                      </a:r>
                      <a:r>
                        <a:rPr lang="en-US" sz="1600" kern="100" dirty="0">
                          <a:effectLst/>
                        </a:rPr>
                        <a:t>Wave setup</a:t>
                      </a:r>
                      <a:r>
                        <a:rPr lang="en-US" altLang="ja-JP" sz="1600" kern="100" dirty="0">
                          <a:effectLst/>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tc>
                <a:extLst>
                  <a:ext uri="{0D108BD9-81ED-4DB2-BD59-A6C34878D82A}">
                    <a16:rowId xmlns:a16="http://schemas.microsoft.com/office/drawing/2014/main" val="2506849874"/>
                  </a:ext>
                </a:extLst>
              </a:tr>
              <a:tr h="406972">
                <a:tc>
                  <a:txBody>
                    <a:bodyPr/>
                    <a:lstStyle/>
                    <a:p>
                      <a:pPr marR="635" algn="ctr"/>
                      <a:r>
                        <a:rPr lang="en-US" sz="1600" kern="100" dirty="0">
                          <a:effectLst/>
                        </a:rPr>
                        <a:t>Large shallow basin</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tc>
                <a:tc>
                  <a:txBody>
                    <a:bodyPr/>
                    <a:lstStyle/>
                    <a:p>
                      <a:pPr marR="880110" algn="r" defTabSz="901700"/>
                      <a:r>
                        <a:rPr lang="en-US" sz="1800" kern="100" dirty="0">
                          <a:effectLst/>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tc>
                <a:tc>
                  <a:txBody>
                    <a:bodyPr/>
                    <a:lstStyle/>
                    <a:p>
                      <a:pPr marR="880110" algn="r"/>
                      <a:r>
                        <a:rPr lang="en-US" altLang="ja-JP" sz="1800" kern="100" dirty="0">
                          <a:effectLst/>
                        </a:rPr>
                        <a:t>   </a:t>
                      </a:r>
                      <a:r>
                        <a:rPr lang="ja-JP" sz="1800" kern="100" dirty="0">
                          <a:effectLst/>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tc>
                <a:tc>
                  <a:txBody>
                    <a:bodyPr/>
                    <a:lstStyle/>
                    <a:p>
                      <a:pPr marR="880110" algn="ctr"/>
                      <a:r>
                        <a:rPr lang="en-US" sz="1800" kern="100" dirty="0">
                          <a:effectLst/>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tc>
                <a:extLst>
                  <a:ext uri="{0D108BD9-81ED-4DB2-BD59-A6C34878D82A}">
                    <a16:rowId xmlns:a16="http://schemas.microsoft.com/office/drawing/2014/main" val="1049078216"/>
                  </a:ext>
                </a:extLst>
              </a:tr>
              <a:tr h="501746">
                <a:tc>
                  <a:txBody>
                    <a:bodyPr/>
                    <a:lstStyle/>
                    <a:p>
                      <a:pPr marR="635" algn="ctr"/>
                      <a:r>
                        <a:rPr lang="en-US" sz="1600" kern="100">
                          <a:effectLst/>
                        </a:rPr>
                        <a:t>Steep bottom sea, </a:t>
                      </a:r>
                      <a:endParaRPr lang="ja-JP" sz="1600" kern="100">
                        <a:effectLst/>
                      </a:endParaRPr>
                    </a:p>
                    <a:p>
                      <a:pPr marR="635" algn="ctr"/>
                      <a:r>
                        <a:rPr lang="en-US" sz="1600" kern="100">
                          <a:effectLst/>
                        </a:rPr>
                        <a:t>solitary islands</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a:tc>
                <a:tc>
                  <a:txBody>
                    <a:bodyPr/>
                    <a:lstStyle/>
                    <a:p>
                      <a:pPr marR="880110" algn="r"/>
                      <a:r>
                        <a:rPr lang="en-US" sz="1800" kern="100" dirty="0">
                          <a:effectLst/>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tc>
                <a:tc>
                  <a:txBody>
                    <a:bodyPr/>
                    <a:lstStyle/>
                    <a:p>
                      <a:pPr marR="880110" algn="r"/>
                      <a:r>
                        <a:rPr lang="en-US" sz="1800" kern="100" dirty="0">
                          <a:effectLst/>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tc>
                <a:tc>
                  <a:txBody>
                    <a:bodyPr/>
                    <a:lstStyle/>
                    <a:p>
                      <a:pPr marR="880110" algn="ctr"/>
                      <a:r>
                        <a:rPr lang="en-US" sz="1800" kern="100" dirty="0">
                          <a:effectLst/>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tc>
                <a:extLst>
                  <a:ext uri="{0D108BD9-81ED-4DB2-BD59-A6C34878D82A}">
                    <a16:rowId xmlns:a16="http://schemas.microsoft.com/office/drawing/2014/main" val="52506703"/>
                  </a:ext>
                </a:extLst>
              </a:tr>
              <a:tr h="406972">
                <a:tc>
                  <a:txBody>
                    <a:bodyPr/>
                    <a:lstStyle/>
                    <a:p>
                      <a:pPr marR="635" algn="ctr"/>
                      <a:r>
                        <a:rPr lang="en-US" sz="1600" kern="100" dirty="0">
                          <a:effectLst/>
                        </a:rPr>
                        <a:t>Offshore</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tc>
                <a:tc>
                  <a:txBody>
                    <a:bodyPr/>
                    <a:lstStyle/>
                    <a:p>
                      <a:pPr marR="880110" algn="r"/>
                      <a:r>
                        <a:rPr lang="en-US" sz="1800" kern="100" dirty="0">
                          <a:effectLst/>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tc>
                <a:tc>
                  <a:txBody>
                    <a:bodyPr/>
                    <a:lstStyle/>
                    <a:p>
                      <a:pPr marR="880110" algn="r"/>
                      <a:r>
                        <a:rPr lang="en-US" sz="1800" kern="100" dirty="0">
                          <a:effectLst/>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tc>
                <a:tc>
                  <a:txBody>
                    <a:bodyPr/>
                    <a:lstStyle/>
                    <a:p>
                      <a:pPr marR="880110" algn="ctr"/>
                      <a:r>
                        <a:rPr lang="en-US" sz="1800" kern="100" dirty="0">
                          <a:effectLst/>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tc>
                <a:extLst>
                  <a:ext uri="{0D108BD9-81ED-4DB2-BD59-A6C34878D82A}">
                    <a16:rowId xmlns:a16="http://schemas.microsoft.com/office/drawing/2014/main" val="2143689532"/>
                  </a:ext>
                </a:extLst>
              </a:tr>
            </a:tbl>
          </a:graphicData>
        </a:graphic>
      </p:graphicFrame>
    </p:spTree>
    <p:extLst>
      <p:ext uri="{BB962C8B-B14F-4D97-AF65-F5344CB8AC3E}">
        <p14:creationId xmlns:p14="http://schemas.microsoft.com/office/powerpoint/2010/main" val="3724412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50775"/>
            <a:ext cx="7886700" cy="889025"/>
          </a:xfrm>
        </p:spPr>
        <p:txBody>
          <a:bodyPr>
            <a:normAutofit/>
          </a:bodyPr>
          <a:lstStyle/>
          <a:p>
            <a:r>
              <a:rPr kumimoji="1" lang="en-US" altLang="ja-JP" b="1" dirty="0">
                <a:solidFill>
                  <a:srgbClr val="002060"/>
                </a:solidFill>
              </a:rPr>
              <a:t>Key mechanisms of storm surges</a:t>
            </a:r>
            <a:endParaRPr kumimoji="1" lang="ja-JP" altLang="en-US" b="1" dirty="0">
              <a:solidFill>
                <a:srgbClr val="002060"/>
              </a:solidFill>
            </a:endParaRPr>
          </a:p>
        </p:txBody>
      </p:sp>
      <p:sp>
        <p:nvSpPr>
          <p:cNvPr id="3" name="コンテンツ プレースホルダー 2"/>
          <p:cNvSpPr>
            <a:spLocks noGrp="1"/>
          </p:cNvSpPr>
          <p:nvPr>
            <p:ph idx="1"/>
          </p:nvPr>
        </p:nvSpPr>
        <p:spPr>
          <a:xfrm>
            <a:off x="182600" y="890537"/>
            <a:ext cx="8447049" cy="3490070"/>
          </a:xfrm>
        </p:spPr>
        <p:txBody>
          <a:bodyPr>
            <a:normAutofit/>
          </a:bodyPr>
          <a:lstStyle/>
          <a:p>
            <a:pPr marL="0" indent="0">
              <a:buNone/>
            </a:pPr>
            <a:r>
              <a:rPr kumimoji="1" lang="en-US" altLang="ja-JP" sz="2000" dirty="0"/>
              <a:t>1. Inverse barometer effect</a:t>
            </a:r>
          </a:p>
          <a:p>
            <a:pPr marL="0" indent="0">
              <a:buNone/>
            </a:pPr>
            <a:r>
              <a:rPr lang="en-US" altLang="ja-JP" sz="2000" b="1" i="1" dirty="0">
                <a:solidFill>
                  <a:srgbClr val="002060"/>
                </a:solidFill>
                <a:latin typeface="Times New Roman" pitchFamily="18" charset="0"/>
              </a:rPr>
              <a:t>	1hPa pressure decrease ≒ 1cm surge</a:t>
            </a:r>
            <a:endParaRPr kumimoji="1" lang="en-US" altLang="ja-JP" sz="2000" b="1" dirty="0"/>
          </a:p>
          <a:p>
            <a:pPr marL="0" indent="0">
              <a:buNone/>
            </a:pPr>
            <a:r>
              <a:rPr lang="en-US" altLang="ja-JP" sz="2000" dirty="0"/>
              <a:t>2. Wind setup</a:t>
            </a:r>
          </a:p>
          <a:p>
            <a:pPr marL="0" indent="0">
              <a:buNone/>
            </a:pPr>
            <a:r>
              <a:rPr lang="en-US" altLang="ja-JP" sz="2000" b="1" i="1" dirty="0">
                <a:solidFill>
                  <a:srgbClr val="002060"/>
                </a:solidFill>
                <a:latin typeface="Times New Roman" pitchFamily="18" charset="0"/>
              </a:rPr>
              <a:t>	surge </a:t>
            </a:r>
            <a:endParaRPr lang="ja-JP" altLang="en-US" sz="2000" b="1" dirty="0">
              <a:solidFill>
                <a:srgbClr val="002060"/>
              </a:solidFill>
              <a:latin typeface="Times New Roman" pitchFamily="18" charset="0"/>
            </a:endParaRPr>
          </a:p>
          <a:p>
            <a:pPr marL="0" indent="0">
              <a:buNone/>
            </a:pPr>
            <a:r>
              <a:rPr lang="en-US" altLang="ja-JP" sz="2000" b="1" dirty="0">
                <a:solidFill>
                  <a:srgbClr val="002060"/>
                </a:solidFill>
                <a:latin typeface="Times New Roman" pitchFamily="18" charset="0"/>
              </a:rPr>
              <a:t>	</a:t>
            </a:r>
            <a:r>
              <a:rPr lang="ja-JP" altLang="en-US" sz="2000" b="1" dirty="0">
                <a:solidFill>
                  <a:srgbClr val="002060"/>
                </a:solidFill>
                <a:latin typeface="Times New Roman" pitchFamily="18" charset="0"/>
              </a:rPr>
              <a:t>∝</a:t>
            </a:r>
            <a:r>
              <a:rPr lang="en-US" altLang="ja-JP" sz="2000" b="1" i="1" dirty="0" err="1">
                <a:solidFill>
                  <a:srgbClr val="002060"/>
                </a:solidFill>
                <a:latin typeface="Times New Roman" pitchFamily="18" charset="0"/>
              </a:rPr>
              <a:t>τ</a:t>
            </a:r>
            <a:r>
              <a:rPr lang="en-US" altLang="ja-JP" sz="2000" b="1" i="1" baseline="-25000" dirty="0" err="1">
                <a:solidFill>
                  <a:srgbClr val="002060"/>
                </a:solidFill>
                <a:latin typeface="Times New Roman" pitchFamily="18" charset="0"/>
              </a:rPr>
              <a:t>s</a:t>
            </a:r>
            <a:r>
              <a:rPr lang="en-US" altLang="ja-JP" sz="2000" b="1" i="1" baseline="-25000" dirty="0">
                <a:solidFill>
                  <a:srgbClr val="002060"/>
                </a:solidFill>
                <a:latin typeface="Times New Roman" pitchFamily="18" charset="0"/>
              </a:rPr>
              <a:t> </a:t>
            </a:r>
            <a:r>
              <a:rPr lang="en-US" altLang="ja-JP" sz="2000" b="1" dirty="0">
                <a:solidFill>
                  <a:srgbClr val="002060"/>
                </a:solidFill>
                <a:latin typeface="Times New Roman" pitchFamily="18" charset="0"/>
              </a:rPr>
              <a:t>(</a:t>
            </a:r>
            <a:r>
              <a:rPr lang="en-US" altLang="ja-JP" sz="2000" b="1" i="1" dirty="0">
                <a:solidFill>
                  <a:srgbClr val="002060"/>
                </a:solidFill>
                <a:latin typeface="Times New Roman" pitchFamily="18" charset="0"/>
              </a:rPr>
              <a:t>V</a:t>
            </a:r>
            <a:r>
              <a:rPr lang="en-US" altLang="ja-JP" sz="2000" b="1" baseline="30000" dirty="0">
                <a:solidFill>
                  <a:srgbClr val="002060"/>
                </a:solidFill>
                <a:latin typeface="Times New Roman" pitchFamily="18" charset="0"/>
              </a:rPr>
              <a:t>2</a:t>
            </a:r>
            <a:r>
              <a:rPr lang="en-US" altLang="ja-JP" sz="2000" b="1" dirty="0">
                <a:solidFill>
                  <a:srgbClr val="002060"/>
                </a:solidFill>
                <a:latin typeface="Times New Roman" pitchFamily="18" charset="0"/>
              </a:rPr>
              <a:t>)</a:t>
            </a:r>
            <a:r>
              <a:rPr lang="en-US" altLang="ja-JP" sz="2000" b="1" i="1" baseline="-25000" dirty="0">
                <a:solidFill>
                  <a:srgbClr val="002060"/>
                </a:solidFill>
                <a:latin typeface="Times New Roman" pitchFamily="18" charset="0"/>
              </a:rPr>
              <a:t> </a:t>
            </a:r>
            <a:r>
              <a:rPr lang="en-US" altLang="ja-JP" sz="2000" b="1" dirty="0">
                <a:solidFill>
                  <a:srgbClr val="002060"/>
                </a:solidFill>
                <a:latin typeface="Times New Roman" pitchFamily="18" charset="0"/>
              </a:rPr>
              <a:t>(</a:t>
            </a:r>
            <a:r>
              <a:rPr lang="en-US" altLang="ja-JP" sz="2000" b="1" i="1" dirty="0">
                <a:solidFill>
                  <a:srgbClr val="002060"/>
                </a:solidFill>
                <a:latin typeface="Times New Roman" pitchFamily="18" charset="0"/>
              </a:rPr>
              <a:t>wind stress</a:t>
            </a:r>
            <a:r>
              <a:rPr lang="en-US" altLang="ja-JP" sz="2000" b="1" dirty="0">
                <a:solidFill>
                  <a:srgbClr val="002060"/>
                </a:solidFill>
                <a:latin typeface="Times New Roman" pitchFamily="18" charset="0"/>
              </a:rPr>
              <a:t>: </a:t>
            </a:r>
            <a:r>
              <a:rPr lang="en-US" altLang="ja-JP" sz="2000" b="1" i="1" dirty="0">
                <a:solidFill>
                  <a:srgbClr val="002060"/>
                </a:solidFill>
                <a:latin typeface="Times New Roman" pitchFamily="18" charset="0"/>
              </a:rPr>
              <a:t>square of wind speed</a:t>
            </a:r>
            <a:r>
              <a:rPr lang="en-US" altLang="ja-JP" sz="2000" b="1" dirty="0">
                <a:solidFill>
                  <a:srgbClr val="002060"/>
                </a:solidFill>
                <a:latin typeface="Times New Roman" pitchFamily="18" charset="0"/>
              </a:rPr>
              <a:t>)</a:t>
            </a:r>
          </a:p>
          <a:p>
            <a:pPr marL="0" indent="0">
              <a:buNone/>
            </a:pPr>
            <a:r>
              <a:rPr lang="en-US" altLang="ja-JP" sz="2000" b="1" dirty="0">
                <a:solidFill>
                  <a:srgbClr val="002060"/>
                </a:solidFill>
                <a:latin typeface="Times New Roman" pitchFamily="18" charset="0"/>
              </a:rPr>
              <a:t>	∝</a:t>
            </a:r>
            <a:r>
              <a:rPr lang="en-US" altLang="ja-JP" sz="2000" b="1" i="1" dirty="0">
                <a:solidFill>
                  <a:srgbClr val="002060"/>
                </a:solidFill>
                <a:latin typeface="Times New Roman" pitchFamily="18" charset="0"/>
              </a:rPr>
              <a:t>L  </a:t>
            </a:r>
            <a:r>
              <a:rPr lang="en-US" altLang="ja-JP" sz="2000" b="1" dirty="0">
                <a:solidFill>
                  <a:srgbClr val="002060"/>
                </a:solidFill>
                <a:latin typeface="Times New Roman" pitchFamily="18" charset="0"/>
              </a:rPr>
              <a:t>(</a:t>
            </a:r>
            <a:r>
              <a:rPr lang="en-US" altLang="ja-JP" sz="2000" b="1" i="1" dirty="0">
                <a:solidFill>
                  <a:srgbClr val="002060"/>
                </a:solidFill>
                <a:latin typeface="Times New Roman" pitchFamily="18" charset="0"/>
              </a:rPr>
              <a:t>horizontal scale of wind</a:t>
            </a:r>
            <a:r>
              <a:rPr lang="en-US" altLang="ja-JP" sz="2000" b="1" dirty="0">
                <a:solidFill>
                  <a:srgbClr val="002060"/>
                </a:solidFill>
                <a:latin typeface="Times New Roman" pitchFamily="18" charset="0"/>
              </a:rPr>
              <a:t>:</a:t>
            </a:r>
            <a:r>
              <a:rPr lang="en-US" altLang="ja-JP" sz="2000" b="1" i="1" dirty="0">
                <a:solidFill>
                  <a:srgbClr val="002060"/>
                </a:solidFill>
                <a:latin typeface="Times New Roman" pitchFamily="18" charset="0"/>
              </a:rPr>
              <a:t> fetch</a:t>
            </a:r>
            <a:r>
              <a:rPr lang="en-US" altLang="ja-JP" sz="2000" b="1" dirty="0">
                <a:solidFill>
                  <a:srgbClr val="002060"/>
                </a:solidFill>
                <a:latin typeface="Times New Roman" pitchFamily="18" charset="0"/>
              </a:rPr>
              <a:t>)</a:t>
            </a:r>
          </a:p>
          <a:p>
            <a:pPr marL="0" indent="0">
              <a:buNone/>
            </a:pPr>
            <a:r>
              <a:rPr lang="en-US" altLang="ja-JP" sz="2000" b="1" dirty="0">
                <a:solidFill>
                  <a:srgbClr val="002060"/>
                </a:solidFill>
                <a:latin typeface="Times New Roman" pitchFamily="18" charset="0"/>
              </a:rPr>
              <a:t>	∝</a:t>
            </a:r>
            <a:r>
              <a:rPr lang="en-US" altLang="ja-JP" sz="2000" b="1" i="1" dirty="0">
                <a:solidFill>
                  <a:srgbClr val="002060"/>
                </a:solidFill>
                <a:latin typeface="Times New Roman" pitchFamily="18" charset="0"/>
              </a:rPr>
              <a:t>1</a:t>
            </a:r>
            <a:r>
              <a:rPr lang="en-US" altLang="ja-JP" sz="2000" b="1" dirty="0">
                <a:solidFill>
                  <a:srgbClr val="002060"/>
                </a:solidFill>
                <a:latin typeface="Times New Roman" pitchFamily="18" charset="0"/>
              </a:rPr>
              <a:t>/</a:t>
            </a:r>
            <a:r>
              <a:rPr lang="en-US" altLang="ja-JP" sz="2000" b="1" i="1" dirty="0">
                <a:solidFill>
                  <a:srgbClr val="002060"/>
                </a:solidFill>
                <a:latin typeface="Times New Roman" pitchFamily="18" charset="0"/>
              </a:rPr>
              <a:t>h</a:t>
            </a:r>
            <a:r>
              <a:rPr lang="en-US" altLang="ja-JP" sz="2000" b="1" dirty="0">
                <a:solidFill>
                  <a:srgbClr val="002060"/>
                </a:solidFill>
                <a:latin typeface="Times New Roman" pitchFamily="18" charset="0"/>
              </a:rPr>
              <a:t> (inverse of water depth)</a:t>
            </a:r>
            <a:endParaRPr lang="en-US" altLang="ja-JP" sz="2000"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789249054"/>
              </p:ext>
            </p:extLst>
          </p:nvPr>
        </p:nvGraphicFramePr>
        <p:xfrm>
          <a:off x="7105930" y="1287773"/>
          <a:ext cx="849071" cy="656704"/>
        </p:xfrm>
        <a:graphic>
          <a:graphicData uri="http://schemas.openxmlformats.org/presentationml/2006/ole">
            <mc:AlternateContent xmlns:mc="http://schemas.openxmlformats.org/markup-compatibility/2006">
              <mc:Choice xmlns:v="urn:schemas-microsoft-com:vml" Requires="v">
                <p:oleObj name="数式" r:id="rId2" imgW="571320" imgH="419040" progId="Equation.3">
                  <p:embed/>
                </p:oleObj>
              </mc:Choice>
              <mc:Fallback>
                <p:oleObj name="数式" r:id="rId2" imgW="571320" imgH="419040" progId="Equation.3">
                  <p:embed/>
                  <p:pic>
                    <p:nvPicPr>
                      <p:cNvPr id="4" name="オブジェクト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5930" y="1287773"/>
                        <a:ext cx="849071" cy="656704"/>
                      </a:xfrm>
                      <a:prstGeom prst="rect">
                        <a:avLst/>
                      </a:prstGeom>
                      <a:noFill/>
                      <a:ln>
                        <a:noFill/>
                      </a:ln>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618577150"/>
              </p:ext>
            </p:extLst>
          </p:nvPr>
        </p:nvGraphicFramePr>
        <p:xfrm>
          <a:off x="7054495" y="2292450"/>
          <a:ext cx="1115636" cy="656704"/>
        </p:xfrm>
        <a:graphic>
          <a:graphicData uri="http://schemas.openxmlformats.org/presentationml/2006/ole">
            <mc:AlternateContent xmlns:mc="http://schemas.openxmlformats.org/markup-compatibility/2006">
              <mc:Choice xmlns:v="urn:schemas-microsoft-com:vml" Requires="v">
                <p:oleObj name="数式" r:id="rId4" imgW="749160" imgH="419040" progId="Equation.3">
                  <p:embed/>
                </p:oleObj>
              </mc:Choice>
              <mc:Fallback>
                <p:oleObj name="数式" r:id="rId4" imgW="749160" imgH="419040" progId="Equation.3">
                  <p:embed/>
                  <p:pic>
                    <p:nvPicPr>
                      <p:cNvPr id="5" name="オブジェクト 4"/>
                      <p:cNvPicPr>
                        <a:picLocks noChangeAspect="1" noChangeArrowheads="1"/>
                      </p:cNvPicPr>
                      <p:nvPr/>
                    </p:nvPicPr>
                    <p:blipFill>
                      <a:blip r:embed="rId5"/>
                      <a:srcRect/>
                      <a:stretch>
                        <a:fillRect/>
                      </a:stretch>
                    </p:blipFill>
                    <p:spPr bwMode="auto">
                      <a:xfrm>
                        <a:off x="7054495" y="2292450"/>
                        <a:ext cx="1115636" cy="656704"/>
                      </a:xfrm>
                      <a:prstGeom prst="rect">
                        <a:avLst/>
                      </a:prstGeom>
                      <a:noFill/>
                      <a:ln>
                        <a:noFill/>
                      </a:ln>
                    </p:spPr>
                  </p:pic>
                </p:oleObj>
              </mc:Fallback>
            </mc:AlternateContent>
          </a:graphicData>
        </a:graphic>
      </p:graphicFrame>
      <p:sp>
        <p:nvSpPr>
          <p:cNvPr id="6" name="スライド番号プレースホルダー 5">
            <a:extLst>
              <a:ext uri="{FF2B5EF4-FFF2-40B4-BE49-F238E27FC236}">
                <a16:creationId xmlns:a16="http://schemas.microsoft.com/office/drawing/2014/main" id="{57897BDB-42D8-F664-DE10-8E8BE2B70F06}"/>
              </a:ext>
            </a:extLst>
          </p:cNvPr>
          <p:cNvSpPr>
            <a:spLocks noGrp="1"/>
          </p:cNvSpPr>
          <p:nvPr>
            <p:ph type="sldNum" sz="quarter" idx="12"/>
          </p:nvPr>
        </p:nvSpPr>
        <p:spPr/>
        <p:txBody>
          <a:bodyPr/>
          <a:lstStyle/>
          <a:p>
            <a:fld id="{5738E015-FB28-4A23-80CC-627450F60BA8}" type="slidenum">
              <a:rPr kumimoji="1" lang="ja-JP" altLang="en-US" smtClean="0"/>
              <a:pPr/>
              <a:t>9</a:t>
            </a:fld>
            <a:endParaRPr kumimoji="1" lang="ja-JP" altLang="en-US"/>
          </a:p>
        </p:txBody>
      </p:sp>
      <p:graphicFrame>
        <p:nvGraphicFramePr>
          <p:cNvPr id="7" name="表 6">
            <a:extLst>
              <a:ext uri="{FF2B5EF4-FFF2-40B4-BE49-F238E27FC236}">
                <a16:creationId xmlns:a16="http://schemas.microsoft.com/office/drawing/2014/main" id="{DF1B529A-E360-04F5-C4EE-BC51D6C29FF2}"/>
              </a:ext>
            </a:extLst>
          </p:cNvPr>
          <p:cNvGraphicFramePr>
            <a:graphicFrameLocks noGrp="1"/>
          </p:cNvGraphicFramePr>
          <p:nvPr>
            <p:extLst>
              <p:ext uri="{D42A27DB-BD31-4B8C-83A1-F6EECF244321}">
                <p14:modId xmlns:p14="http://schemas.microsoft.com/office/powerpoint/2010/main" val="3081424787"/>
              </p:ext>
            </p:extLst>
          </p:nvPr>
        </p:nvGraphicFramePr>
        <p:xfrm>
          <a:off x="500874" y="4782902"/>
          <a:ext cx="7454127" cy="1972184"/>
        </p:xfrm>
        <a:graphic>
          <a:graphicData uri="http://schemas.openxmlformats.org/drawingml/2006/table">
            <a:tbl>
              <a:tblPr firstRow="1" bandRow="1">
                <a:tableStyleId>{5C22544A-7EE6-4342-B048-85BDC9FD1C3A}</a:tableStyleId>
              </a:tblPr>
              <a:tblGrid>
                <a:gridCol w="1863532">
                  <a:extLst>
                    <a:ext uri="{9D8B030D-6E8A-4147-A177-3AD203B41FA5}">
                      <a16:colId xmlns:a16="http://schemas.microsoft.com/office/drawing/2014/main" val="1849331326"/>
                    </a:ext>
                  </a:extLst>
                </a:gridCol>
                <a:gridCol w="1999350">
                  <a:extLst>
                    <a:ext uri="{9D8B030D-6E8A-4147-A177-3AD203B41FA5}">
                      <a16:colId xmlns:a16="http://schemas.microsoft.com/office/drawing/2014/main" val="3447798467"/>
                    </a:ext>
                  </a:extLst>
                </a:gridCol>
                <a:gridCol w="1727713">
                  <a:extLst>
                    <a:ext uri="{9D8B030D-6E8A-4147-A177-3AD203B41FA5}">
                      <a16:colId xmlns:a16="http://schemas.microsoft.com/office/drawing/2014/main" val="3117322802"/>
                    </a:ext>
                  </a:extLst>
                </a:gridCol>
                <a:gridCol w="1863532">
                  <a:extLst>
                    <a:ext uri="{9D8B030D-6E8A-4147-A177-3AD203B41FA5}">
                      <a16:colId xmlns:a16="http://schemas.microsoft.com/office/drawing/2014/main" val="3855691153"/>
                    </a:ext>
                  </a:extLst>
                </a:gridCol>
              </a:tblGrid>
              <a:tr h="406972">
                <a:tc>
                  <a:txBody>
                    <a:bodyPr/>
                    <a:lstStyle/>
                    <a:p>
                      <a:endParaRPr kumimoji="1" lang="ja-JP" altLang="en-US" sz="1600" dirty="0"/>
                    </a:p>
                  </a:txBody>
                  <a:tcPr/>
                </a:tc>
                <a:tc>
                  <a:txBody>
                    <a:bodyPr/>
                    <a:lstStyle/>
                    <a:p>
                      <a:pPr marR="265430" algn="ctr"/>
                      <a:r>
                        <a:rPr lang="en-US" sz="1600" kern="100" dirty="0">
                          <a:effectLst/>
                        </a:rPr>
                        <a:t>Inverse barometer effect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tc>
                <a:tc>
                  <a:txBody>
                    <a:bodyPr/>
                    <a:lstStyle/>
                    <a:p>
                      <a:pPr marR="88265" algn="ctr"/>
                      <a:r>
                        <a:rPr lang="en-US" sz="1600" kern="100" dirty="0">
                          <a:effectLst/>
                        </a:rPr>
                        <a:t>Wind setup</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tc>
                <a:tc>
                  <a:txBody>
                    <a:bodyPr/>
                    <a:lstStyle/>
                    <a:p>
                      <a:pPr marR="880110" algn="ctr"/>
                      <a:r>
                        <a:rPr lang="en-US" sz="1600" kern="100" dirty="0">
                          <a:effectLst/>
                        </a:rPr>
                        <a:t>Wave setup</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tc>
                <a:extLst>
                  <a:ext uri="{0D108BD9-81ED-4DB2-BD59-A6C34878D82A}">
                    <a16:rowId xmlns:a16="http://schemas.microsoft.com/office/drawing/2014/main" val="2506849874"/>
                  </a:ext>
                </a:extLst>
              </a:tr>
              <a:tr h="406972">
                <a:tc>
                  <a:txBody>
                    <a:bodyPr/>
                    <a:lstStyle/>
                    <a:p>
                      <a:pPr marR="635" algn="ctr"/>
                      <a:r>
                        <a:rPr lang="en-US" sz="1600" kern="100" dirty="0">
                          <a:effectLst/>
                        </a:rPr>
                        <a:t>Large shallow basin</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tc>
                <a:tc>
                  <a:txBody>
                    <a:bodyPr/>
                    <a:lstStyle/>
                    <a:p>
                      <a:pPr marR="880110" algn="r" defTabSz="901700"/>
                      <a:r>
                        <a:rPr lang="en-US" sz="1800" kern="100" dirty="0">
                          <a:effectLst/>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tc>
                <a:tc>
                  <a:txBody>
                    <a:bodyPr/>
                    <a:lstStyle/>
                    <a:p>
                      <a:pPr marR="880110" algn="r"/>
                      <a:r>
                        <a:rPr lang="en-US" altLang="ja-JP" sz="1800" kern="100" dirty="0">
                          <a:effectLst/>
                        </a:rPr>
                        <a:t>   </a:t>
                      </a:r>
                      <a:r>
                        <a:rPr lang="ja-JP" sz="1800" kern="100" dirty="0">
                          <a:effectLst/>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tc>
                <a:tc>
                  <a:txBody>
                    <a:bodyPr/>
                    <a:lstStyle/>
                    <a:p>
                      <a:pPr marR="880110" algn="ctr"/>
                      <a:r>
                        <a:rPr lang="en-US" sz="1800" kern="100" dirty="0">
                          <a:effectLst/>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tc>
                <a:extLst>
                  <a:ext uri="{0D108BD9-81ED-4DB2-BD59-A6C34878D82A}">
                    <a16:rowId xmlns:a16="http://schemas.microsoft.com/office/drawing/2014/main" val="1049078216"/>
                  </a:ext>
                </a:extLst>
              </a:tr>
              <a:tr h="501746">
                <a:tc>
                  <a:txBody>
                    <a:bodyPr/>
                    <a:lstStyle/>
                    <a:p>
                      <a:pPr marR="635" algn="ctr"/>
                      <a:r>
                        <a:rPr lang="en-US" sz="1600" kern="100">
                          <a:effectLst/>
                        </a:rPr>
                        <a:t>Steep bottom sea, </a:t>
                      </a:r>
                      <a:endParaRPr lang="ja-JP" sz="1600" kern="100">
                        <a:effectLst/>
                      </a:endParaRPr>
                    </a:p>
                    <a:p>
                      <a:pPr marR="635" algn="ctr"/>
                      <a:r>
                        <a:rPr lang="en-US" sz="1600" kern="100">
                          <a:effectLst/>
                        </a:rPr>
                        <a:t>solitary islands</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a:tc>
                <a:tc>
                  <a:txBody>
                    <a:bodyPr/>
                    <a:lstStyle/>
                    <a:p>
                      <a:pPr marR="880110" algn="r"/>
                      <a:r>
                        <a:rPr lang="en-US" sz="1800" kern="100" dirty="0">
                          <a:effectLst/>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tc>
                <a:tc>
                  <a:txBody>
                    <a:bodyPr/>
                    <a:lstStyle/>
                    <a:p>
                      <a:pPr marR="880110" algn="r"/>
                      <a:r>
                        <a:rPr lang="en-US" sz="1800" kern="100" dirty="0">
                          <a:effectLst/>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tc>
                <a:tc>
                  <a:txBody>
                    <a:bodyPr/>
                    <a:lstStyle/>
                    <a:p>
                      <a:pPr marR="880110" algn="ctr"/>
                      <a:r>
                        <a:rPr lang="en-US" sz="1800" kern="100" dirty="0">
                          <a:effectLst/>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tc>
                <a:extLst>
                  <a:ext uri="{0D108BD9-81ED-4DB2-BD59-A6C34878D82A}">
                    <a16:rowId xmlns:a16="http://schemas.microsoft.com/office/drawing/2014/main" val="52506703"/>
                  </a:ext>
                </a:extLst>
              </a:tr>
              <a:tr h="406972">
                <a:tc>
                  <a:txBody>
                    <a:bodyPr/>
                    <a:lstStyle/>
                    <a:p>
                      <a:pPr marR="635" algn="ctr"/>
                      <a:r>
                        <a:rPr lang="en-US" sz="1600" kern="100" dirty="0">
                          <a:effectLst/>
                        </a:rPr>
                        <a:t>Offshore</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tc>
                <a:tc>
                  <a:txBody>
                    <a:bodyPr/>
                    <a:lstStyle/>
                    <a:p>
                      <a:pPr marR="880110" algn="r"/>
                      <a:r>
                        <a:rPr lang="en-US" sz="1800" kern="100" dirty="0">
                          <a:effectLst/>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tc>
                <a:tc>
                  <a:txBody>
                    <a:bodyPr/>
                    <a:lstStyle/>
                    <a:p>
                      <a:pPr marR="880110" algn="r"/>
                      <a:r>
                        <a:rPr lang="en-US" sz="1800" kern="100" dirty="0">
                          <a:effectLst/>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tc>
                <a:tc>
                  <a:txBody>
                    <a:bodyPr/>
                    <a:lstStyle/>
                    <a:p>
                      <a:pPr marR="880110" algn="ctr"/>
                      <a:r>
                        <a:rPr lang="en-US" sz="1800" kern="100" dirty="0">
                          <a:effectLst/>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tc>
                <a:extLst>
                  <a:ext uri="{0D108BD9-81ED-4DB2-BD59-A6C34878D82A}">
                    <a16:rowId xmlns:a16="http://schemas.microsoft.com/office/drawing/2014/main" val="2143689532"/>
                  </a:ext>
                </a:extLst>
              </a:tr>
            </a:tbl>
          </a:graphicData>
        </a:graphic>
      </p:graphicFrame>
    </p:spTree>
    <p:extLst>
      <p:ext uri="{BB962C8B-B14F-4D97-AF65-F5344CB8AC3E}">
        <p14:creationId xmlns:p14="http://schemas.microsoft.com/office/powerpoint/2010/main" val="275561543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12450</TotalTime>
  <Words>1952</Words>
  <Application>Microsoft Office PowerPoint</Application>
  <PresentationFormat>画面に合わせる (4:3)</PresentationFormat>
  <Paragraphs>325</Paragraphs>
  <Slides>20</Slides>
  <Notes>9</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20</vt:i4>
      </vt:variant>
    </vt:vector>
  </HeadingPairs>
  <TitlesOfParts>
    <vt:vector size="34" baseType="lpstr">
      <vt:lpstr>CG Omega</vt:lpstr>
      <vt:lpstr>Meiryo UI</vt:lpstr>
      <vt:lpstr>ＭＳ Ｐゴシック</vt:lpstr>
      <vt:lpstr>游ゴシック</vt:lpstr>
      <vt:lpstr>游明朝</vt:lpstr>
      <vt:lpstr>Arial</vt:lpstr>
      <vt:lpstr>Calibri</vt:lpstr>
      <vt:lpstr>Calibri Light</vt:lpstr>
      <vt:lpstr>Symbol</vt:lpstr>
      <vt:lpstr>Tahoma</vt:lpstr>
      <vt:lpstr>Times New Roman</vt:lpstr>
      <vt:lpstr>Wingdings</vt:lpstr>
      <vt:lpstr>Office テーマ</vt:lpstr>
      <vt:lpstr>数式</vt:lpstr>
      <vt:lpstr>Coastal Hazards and Risk Analysis </vt:lpstr>
      <vt:lpstr>Overview</vt:lpstr>
      <vt:lpstr>Historical deadliest storm surge cases</vt:lpstr>
      <vt:lpstr>Recent major storm surge cases  generated by TCs</vt:lpstr>
      <vt:lpstr>Storm surges…</vt:lpstr>
      <vt:lpstr>Definition of storm surges</vt:lpstr>
      <vt:lpstr>PowerPoint プレゼンテーション</vt:lpstr>
      <vt:lpstr>Main mechanism of storm surges</vt:lpstr>
      <vt:lpstr>Key mechanisms of storm surges</vt:lpstr>
      <vt:lpstr>Other factors to be considered</vt:lpstr>
      <vt:lpstr>Flow of storm surge information</vt:lpstr>
      <vt:lpstr>Storm surge models</vt:lpstr>
      <vt:lpstr>Dealing with forecast uncertainty</vt:lpstr>
      <vt:lpstr>Information on area of coastal hazard</vt:lpstr>
      <vt:lpstr>Inundation risk maps</vt:lpstr>
      <vt:lpstr>Explanation on Coastal Hazard Impact</vt:lpstr>
      <vt:lpstr>Information based on requirement</vt:lpstr>
      <vt:lpstr>PowerPoint プレゼンテーション</vt:lpstr>
      <vt:lpstr>Summary</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平成30年台風第21号(Jebi)の高潮について</dc:title>
  <dc:creator>高野洋雄</dc:creator>
  <cp:lastModifiedBy>高野 洋雄</cp:lastModifiedBy>
  <cp:revision>258</cp:revision>
  <dcterms:created xsi:type="dcterms:W3CDTF">2018-09-28T00:51:22Z</dcterms:created>
  <dcterms:modified xsi:type="dcterms:W3CDTF">2023-11-26T21:35:18Z</dcterms:modified>
</cp:coreProperties>
</file>